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Lst>
  <p:notesMasterIdLst>
    <p:notesMasterId r:id="rId7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Lst>
  <p:sldSz cx="12192000" cy="6858000"/>
  <p:notesSz cx="6858000" cy="9144000"/>
  <p:embeddedFontLst>
    <p:embeddedFont>
      <p:font typeface="Bitter SemiBold" panose="020B0604020202020204" charset="-18"/>
      <p:regular r:id="rId73"/>
      <p:bold r:id="rId74"/>
      <p:italic r:id="rId75"/>
      <p:boldItalic r:id="rId76"/>
    </p:embeddedFont>
    <p:embeddedFont>
      <p:font typeface="Helvetica Neue" panose="020B0604020202020204" charset="0"/>
      <p:regular r:id="rId77"/>
      <p:bold r:id="rId78"/>
      <p:italic r:id="rId79"/>
      <p:boldItalic r:id="rId80"/>
    </p:embeddedFont>
    <p:embeddedFont>
      <p:font typeface="Inter" panose="020B0604020202020204"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8" roundtripDataSignature="AMtx7mgI1vhkLjYE/vrEms6dsgkrlzsD1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25C25A-DF0C-49D9-9A02-3D9AD079BB82}">
  <a:tblStyle styleId="{A425C25A-DF0C-49D9-9A02-3D9AD079BB82}" styleName="Table_0">
    <a:wholeTbl>
      <a:tcTxStyle b="off" i="off">
        <a:font>
          <a:latin typeface="Calibri"/>
          <a:ea typeface="Calibri"/>
          <a:cs typeface="Calibri"/>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F1E8"/>
          </a:solidFill>
        </a:fill>
      </a:tcStyle>
    </a:wholeTbl>
    <a:band1H>
      <a:tcTxStyle/>
      <a:tcStyle>
        <a:tcBdr/>
        <a:fill>
          <a:solidFill>
            <a:srgbClr val="D4E2CE"/>
          </a:solidFill>
        </a:fill>
      </a:tcStyle>
    </a:band1H>
    <a:band2H>
      <a:tcTxStyle/>
      <a:tcStyle>
        <a:tcBdr/>
      </a:tcStyle>
    </a:band2H>
    <a:band1V>
      <a:tcTxStyle/>
      <a:tcStyle>
        <a:tcBdr/>
        <a:fill>
          <a:solidFill>
            <a:srgbClr val="D4E2CE"/>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F1E8"/>
          </a:solidFill>
        </a:fill>
      </a:tcStyle>
    </a:lastRow>
    <a:seCell>
      <a:tcTxStyle/>
      <a:tcStyle>
        <a:tcBdr/>
      </a:tcStyle>
    </a:seCell>
    <a:swCell>
      <a:tcTxStyle/>
      <a:tcStyle>
        <a:tcBdr/>
      </a:tcStyle>
    </a:swCell>
    <a:firstRow>
      <a:tcTxStyle b="on" i="off"/>
      <a:tcStyle>
        <a:tcBdr/>
        <a:fill>
          <a:solidFill>
            <a:srgbClr val="EBF1E8"/>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77" y="31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2.fntdata"/><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80"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3.fntdata"/><Relationship Id="rId83" Type="http://schemas.openxmlformats.org/officeDocument/2006/relationships/font" Target="fonts/font11.fntdata"/><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font" Target="fonts/font10.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5634809ef1_0_1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35634809ef1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55bbb954f1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55bbb954f1_0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355bbb954f1_0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5524d5b6f0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5524d5b6f0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g35524d5b6f0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55bbb954f1_0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g355bbb954f1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55bbb954f1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g355bbb954f1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55bbb954f1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g355bbb954f1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6319053a4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6319053a4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356319053a4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55bbb954f1_0_1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g355bbb954f1_0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5bbb954f1_0_1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g355bbb954f1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6153ac9b1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g356153ac9b1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56153ac9b1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g356153ac9b1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56153ac9b1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g356153ac9b1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56153ac9b1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g356153ac9b1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55bbb954f1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g355bbb954f1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55bbb954f1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g355bbb954f1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55bbb954f1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55bbb954f1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355bbb954f1_0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5634809ef1_0_82:notes"/>
          <p:cNvSpPr>
            <a:spLocks noGrp="1" noRot="1" noChangeAspect="1"/>
          </p:cNvSpPr>
          <p:nvPr>
            <p:ph type="sldImg" idx="2"/>
          </p:nvPr>
        </p:nvSpPr>
        <p:spPr>
          <a:xfrm>
            <a:off x="73" y="0"/>
            <a:ext cx="1124700" cy="112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 name="Google Shape;99;g35634809ef1_0_82:notes"/>
          <p:cNvSpPr txBox="1">
            <a:spLocks noGrp="1"/>
          </p:cNvSpPr>
          <p:nvPr>
            <p:ph type="body" idx="1"/>
          </p:nvPr>
        </p:nvSpPr>
        <p:spPr>
          <a:xfrm>
            <a:off x="0" y="0"/>
            <a:ext cx="1500000" cy="1125000"/>
          </a:xfrm>
          <a:prstGeom prst="rect">
            <a:avLst/>
          </a:prstGeom>
          <a:noFill/>
          <a:ln>
            <a:noFill/>
          </a:ln>
        </p:spPr>
        <p:txBody>
          <a:bodyPr spcFirstLastPara="1" wrap="square" lIns="41900" tIns="20950" rIns="41900" bIns="20950" anchor="t" anchorCtr="0">
            <a:noAutofit/>
          </a:bodyPr>
          <a:lstStyle/>
          <a:p>
            <a:pPr marL="0" marR="0" lvl="0" indent="0" algn="l" rtl="0">
              <a:spcBef>
                <a:spcPts val="0"/>
              </a:spcBef>
              <a:spcAft>
                <a:spcPts val="0"/>
              </a:spcAft>
              <a:buNone/>
            </a:pPr>
            <a:endParaRPr sz="500">
              <a:solidFill>
                <a:schemeClr val="dk1"/>
              </a:solidFill>
              <a:latin typeface="Calibri"/>
              <a:ea typeface="Calibri"/>
              <a:cs typeface="Calibri"/>
              <a:sym typeface="Calibri"/>
            </a:endParaRPr>
          </a:p>
        </p:txBody>
      </p:sp>
      <p:sp>
        <p:nvSpPr>
          <p:cNvPr id="100" name="Google Shape;100;g35634809ef1_0_82:notes"/>
          <p:cNvSpPr txBox="1">
            <a:spLocks noGrp="1"/>
          </p:cNvSpPr>
          <p:nvPr>
            <p:ph type="sldNum" idx="12"/>
          </p:nvPr>
        </p:nvSpPr>
        <p:spPr>
          <a:xfrm>
            <a:off x="0" y="0"/>
            <a:ext cx="1500000" cy="1125000"/>
          </a:xfrm>
          <a:prstGeom prst="rect">
            <a:avLst/>
          </a:prstGeom>
          <a:noFill/>
          <a:ln>
            <a:noFill/>
          </a:ln>
        </p:spPr>
        <p:txBody>
          <a:bodyPr spcFirstLastPara="1" wrap="square" lIns="41900" tIns="20950" rIns="41900" bIns="20950" anchor="t" anchorCtr="0">
            <a:noAutofit/>
          </a:bodyPr>
          <a:lstStyle/>
          <a:p>
            <a:pPr marL="0" marR="0" lvl="0" indent="0" algn="l" rtl="0">
              <a:spcBef>
                <a:spcPts val="0"/>
              </a:spcBef>
              <a:spcAft>
                <a:spcPts val="0"/>
              </a:spcAft>
              <a:buNone/>
            </a:pPr>
            <a:fld id="{00000000-1234-1234-1234-123412341234}" type="slidenum">
              <a:rPr lang="en-GB" sz="800">
                <a:solidFill>
                  <a:schemeClr val="dk1"/>
                </a:solidFill>
                <a:latin typeface="Calibri"/>
                <a:ea typeface="Calibri"/>
                <a:cs typeface="Calibri"/>
                <a:sym typeface="Calibri"/>
              </a:rPr>
              <a:t>3</a:t>
            </a:fld>
            <a:endParaRPr sz="8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5524d5b6f0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5524d5b6f0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g35524d5b6f0_1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5524d5b6f0_1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5524d5b6f0_1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g35524d5b6f0_1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5524d5b6f0_1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35524d5b6f0_1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g35524d5b6f0_1_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5524d5b6f0_1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35524d5b6f0_1_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g35524d5b6f0_1_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5524d5b6f0_1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5524d5b6f0_1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g35524d5b6f0_1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5524d5b6f0_1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5524d5b6f0_1_1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g35524d5b6f0_1_1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5524d5b6f0_1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35524d5b6f0_1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g35524d5b6f0_1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55bbb954f1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355bbb954f1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g355bbb954f1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35524d5b6f0_1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35524d5b6f0_1_1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g35524d5b6f0_1_1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5524d5b6f0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35524d5b6f0_1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g35524d5b6f0_1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634809ef1_0_155:notes"/>
          <p:cNvSpPr>
            <a:spLocks noGrp="1" noRot="1" noChangeAspect="1"/>
          </p:cNvSpPr>
          <p:nvPr>
            <p:ph type="sldImg" idx="2"/>
          </p:nvPr>
        </p:nvSpPr>
        <p:spPr>
          <a:xfrm>
            <a:off x="73" y="0"/>
            <a:ext cx="1124700" cy="112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 name="Google Shape;172;g35634809ef1_0_155:notes"/>
          <p:cNvSpPr txBox="1">
            <a:spLocks noGrp="1"/>
          </p:cNvSpPr>
          <p:nvPr>
            <p:ph type="body" idx="1"/>
          </p:nvPr>
        </p:nvSpPr>
        <p:spPr>
          <a:xfrm>
            <a:off x="0" y="0"/>
            <a:ext cx="1500000" cy="1125000"/>
          </a:xfrm>
          <a:prstGeom prst="rect">
            <a:avLst/>
          </a:prstGeom>
          <a:noFill/>
          <a:ln>
            <a:noFill/>
          </a:ln>
        </p:spPr>
        <p:txBody>
          <a:bodyPr spcFirstLastPara="1" wrap="square" lIns="41900" tIns="20950" rIns="41900" bIns="20950" anchor="t" anchorCtr="0">
            <a:noAutofit/>
          </a:bodyPr>
          <a:lstStyle/>
          <a:p>
            <a:pPr marL="0" marR="0" lvl="0" indent="0" algn="l" rtl="0">
              <a:spcBef>
                <a:spcPts val="0"/>
              </a:spcBef>
              <a:spcAft>
                <a:spcPts val="0"/>
              </a:spcAft>
              <a:buNone/>
            </a:pPr>
            <a:endParaRPr sz="500">
              <a:solidFill>
                <a:schemeClr val="dk1"/>
              </a:solidFill>
              <a:latin typeface="Calibri"/>
              <a:ea typeface="Calibri"/>
              <a:cs typeface="Calibri"/>
              <a:sym typeface="Calibri"/>
            </a:endParaRPr>
          </a:p>
        </p:txBody>
      </p:sp>
      <p:sp>
        <p:nvSpPr>
          <p:cNvPr id="173" name="Google Shape;173;g35634809ef1_0_155:notes"/>
          <p:cNvSpPr txBox="1">
            <a:spLocks noGrp="1"/>
          </p:cNvSpPr>
          <p:nvPr>
            <p:ph type="sldNum" idx="12"/>
          </p:nvPr>
        </p:nvSpPr>
        <p:spPr>
          <a:xfrm>
            <a:off x="0" y="0"/>
            <a:ext cx="1500000" cy="1125000"/>
          </a:xfrm>
          <a:prstGeom prst="rect">
            <a:avLst/>
          </a:prstGeom>
          <a:noFill/>
          <a:ln>
            <a:noFill/>
          </a:ln>
        </p:spPr>
        <p:txBody>
          <a:bodyPr spcFirstLastPara="1" wrap="square" lIns="41900" tIns="20950" rIns="41900" bIns="20950" anchor="t" anchorCtr="0">
            <a:noAutofit/>
          </a:bodyPr>
          <a:lstStyle/>
          <a:p>
            <a:pPr marL="0" marR="0" lvl="0" indent="0" algn="l" rtl="0">
              <a:spcBef>
                <a:spcPts val="0"/>
              </a:spcBef>
              <a:spcAft>
                <a:spcPts val="0"/>
              </a:spcAft>
              <a:buNone/>
            </a:pPr>
            <a:fld id="{00000000-1234-1234-1234-123412341234}" type="slidenum">
              <a:rPr lang="en-GB" sz="800">
                <a:solidFill>
                  <a:schemeClr val="dk1"/>
                </a:solidFill>
                <a:latin typeface="Calibri"/>
                <a:ea typeface="Calibri"/>
                <a:cs typeface="Calibri"/>
                <a:sym typeface="Calibri"/>
              </a:rPr>
              <a:t>4</a:t>
            </a:fld>
            <a:endParaRPr sz="8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5524d5b6f0_1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35524d5b6f0_1_1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g35524d5b6f0_1_1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35524d5b6f0_1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35524d5b6f0_1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g35524d5b6f0_1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35524d5b6f0_1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35524d5b6f0_1_1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g35524d5b6f0_1_1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355bbb954f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355bbb954f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g355bbb954f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56153ac9b1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56153ac9b1_0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g356153ac9b1_0_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55bbb954f1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355bbb954f1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g355bbb954f1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35524d5b6f0_1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35524d5b6f0_1_1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g35524d5b6f0_1_1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355afe60121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55afe60121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350">
                <a:solidFill>
                  <a:srgbClr val="0A0A0A"/>
                </a:solidFill>
                <a:highlight>
                  <a:srgbClr val="FEFEFE"/>
                </a:highlight>
                <a:latin typeface="Arial"/>
                <a:ea typeface="Arial"/>
                <a:cs typeface="Arial"/>
                <a:sym typeface="Arial"/>
              </a:rPr>
              <a:t>has been coordinated by the Netherlands Interdisciplinary Demographic Institute since 2009. </a:t>
            </a:r>
            <a:endParaRPr sz="1350">
              <a:solidFill>
                <a:srgbClr val="0A0A0A"/>
              </a:solidFill>
              <a:highlight>
                <a:srgbClr val="FEFEFE"/>
              </a:highlight>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sz="1350">
                <a:solidFill>
                  <a:srgbClr val="0A0A0A"/>
                </a:solidFill>
                <a:highlight>
                  <a:srgbClr val="FEFEFE"/>
                </a:highlight>
                <a:latin typeface="Arial"/>
                <a:ea typeface="Arial"/>
                <a:cs typeface="Arial"/>
                <a:sym typeface="Arial"/>
              </a:rPr>
              <a:t>Respondents are interviewed every 3 years and changes in the family life are recorded. Importantly, the GGP covers the whole adult life-course, between the age of 18 and 79, and is therefore the only dataset dedicated to the longitudinal and cross- national study of family life and generational relationships from early adulthood to older ages. Over time, the GGP follows respondents through relationships, marriages, parenthood, divorces, deaths and many of the trials and tribulations that people meet with, tracking the impact and consequences of these</a:t>
            </a:r>
            <a:endParaRPr sz="1350">
              <a:solidFill>
                <a:srgbClr val="0A0A0A"/>
              </a:solidFill>
              <a:highlight>
                <a:srgbClr val="FEFEFE"/>
              </a:highlight>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sz="1350">
                <a:solidFill>
                  <a:srgbClr val="0A0A0A"/>
                </a:solidFill>
                <a:highlight>
                  <a:srgbClr val="FEFEFE"/>
                </a:highlight>
                <a:latin typeface="Arial"/>
                <a:ea typeface="Arial"/>
                <a:cs typeface="Arial"/>
                <a:sym typeface="Arial"/>
              </a:rPr>
              <a:t>events at an individual and societal level. </a:t>
            </a:r>
            <a:endParaRPr sz="1350">
              <a:solidFill>
                <a:srgbClr val="0A0A0A"/>
              </a:solidFill>
              <a:highlight>
                <a:srgbClr val="FEFEFE"/>
              </a:highlight>
              <a:latin typeface="Arial"/>
              <a:ea typeface="Arial"/>
              <a:cs typeface="Arial"/>
              <a:sym typeface="Arial"/>
            </a:endParaRPr>
          </a:p>
          <a:p>
            <a:pPr marL="0" lvl="0" indent="0" algn="l" rtl="0">
              <a:spcBef>
                <a:spcPts val="0"/>
              </a:spcBef>
              <a:spcAft>
                <a:spcPts val="0"/>
              </a:spcAft>
              <a:buNone/>
            </a:pPr>
            <a:endParaRPr sz="1350">
              <a:solidFill>
                <a:srgbClr val="0A0A0A"/>
              </a:solidFill>
              <a:highlight>
                <a:srgbClr val="FEFEFE"/>
              </a:highlight>
              <a:latin typeface="Arial"/>
              <a:ea typeface="Arial"/>
              <a:cs typeface="Arial"/>
              <a:sym typeface="Arial"/>
            </a:endParaRPr>
          </a:p>
          <a:p>
            <a:pPr marL="0" lvl="0" indent="0" algn="l" rtl="0">
              <a:spcBef>
                <a:spcPts val="0"/>
              </a:spcBef>
              <a:spcAft>
                <a:spcPts val="0"/>
              </a:spcAft>
              <a:buNone/>
            </a:pPr>
            <a:endParaRPr sz="1350">
              <a:solidFill>
                <a:srgbClr val="0A0A0A"/>
              </a:solidFill>
              <a:highlight>
                <a:srgbClr val="FEFEFE"/>
              </a:highlight>
              <a:latin typeface="Arial"/>
              <a:ea typeface="Arial"/>
              <a:cs typeface="Arial"/>
              <a:sym typeface="Arial"/>
            </a:endParaRPr>
          </a:p>
        </p:txBody>
      </p:sp>
      <p:sp>
        <p:nvSpPr>
          <p:cNvPr id="650" name="Google Shape;650;g355afe60121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55afe60121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355afe60121_0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sz="1350">
                <a:solidFill>
                  <a:srgbClr val="0A0A0A"/>
                </a:solidFill>
                <a:highlight>
                  <a:srgbClr val="FEFEFE"/>
                </a:highlight>
                <a:latin typeface="Arial"/>
                <a:ea typeface="Arial"/>
                <a:cs typeface="Arial"/>
                <a:sym typeface="Arial"/>
              </a:rPr>
              <a:t>GGS applies a panel design – collecting information on the same persons at three-year intervals – to allow the examination of causes and consequences of inequalities between genders and generations. </a:t>
            </a:r>
            <a:endParaRPr/>
          </a:p>
        </p:txBody>
      </p:sp>
      <p:sp>
        <p:nvSpPr>
          <p:cNvPr id="660" name="Google Shape;660;g355afe60121_0_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355afe60121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355afe60121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Britain - Exit, Climate change, COVID</a:t>
            </a:r>
            <a:endParaRPr/>
          </a:p>
        </p:txBody>
      </p:sp>
      <p:sp>
        <p:nvSpPr>
          <p:cNvPr id="668" name="Google Shape;668;g355afe60121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634809ef1_0_2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35634809ef1_0_2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355afe60121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355afe60121_0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ctr" rtl="0">
              <a:lnSpc>
                <a:spcPct val="115000"/>
              </a:lnSpc>
              <a:spcBef>
                <a:spcPts val="1200"/>
              </a:spcBef>
              <a:spcAft>
                <a:spcPts val="0"/>
              </a:spcAft>
              <a:buClr>
                <a:schemeClr val="dk1"/>
              </a:buClr>
              <a:buSzPts val="1100"/>
              <a:buFont typeface="Arial"/>
              <a:buNone/>
            </a:pPr>
            <a:r>
              <a:rPr lang="en-GB"/>
              <a:t>At the Age of 15 pretty much everybody is single and doesn’t have any children so they start down in the bottom left hand corner. Then as time passes some find a partner to live with and some even get married. When they do, the little dot that represents them moves up to represent this change in their relationship status. As time passes some people also have children, and to represent this the dot moves to the right for every additional child they have. </a:t>
            </a:r>
            <a:endParaRPr/>
          </a:p>
          <a:p>
            <a:pPr marL="0" lvl="0" indent="0" algn="ctr" rtl="0">
              <a:lnSpc>
                <a:spcPct val="115000"/>
              </a:lnSpc>
              <a:spcBef>
                <a:spcPts val="1200"/>
              </a:spcBef>
              <a:spcAft>
                <a:spcPts val="1200"/>
              </a:spcAft>
              <a:buNone/>
            </a:pPr>
            <a:r>
              <a:rPr lang="en-GB"/>
              <a:t>The dots in the visualization are two different colours to represent two groups of people. The green dots are people who were born in 1950. They would have been 17 during the ‘summer of love’ and 35 years old during the ‘Live Aid’ concert in 1985. They are commonly called ‘baby boomers’. The orange dots are people who were born in 1970. They were 19 when the Berlin Wall fell and 30 at the turn of the Millennium. They are generally referred to as ‘Generation X’. These two generations have lived quite different lives, as the visualization shows.</a:t>
            </a:r>
            <a:endParaRPr/>
          </a:p>
        </p:txBody>
      </p:sp>
      <p:sp>
        <p:nvSpPr>
          <p:cNvPr id="677" name="Google Shape;677;g355afe60121_0_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55afe60121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55afe60121_0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 name="Google Shape;687;g355afe60121_0_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355afe60121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355afe60121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g355afe60121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55afe60121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355afe60121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4" name="Google Shape;704;g355afe60121_0_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55afe60121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355afe60121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g355afe60121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55afe60121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55afe60121_0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4" name="Google Shape;724;g355afe60121_0_1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355afe60121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355afe60121_0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g355afe60121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355afe60121_0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355afe60121_0_1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g355afe60121_0_1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355afe60121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355afe60121_0_1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g355afe60121_0_1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355afe60121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355afe60121_0_1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g355afe60121_0_1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5634809ef1_0_2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g35634809ef1_0_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355afe60121_0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355afe60121_0_1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g355afe60121_0_1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35634809ef1_0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35634809ef1_0_3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g35634809ef1_0_3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355afe6012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355afe6012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g355afe6012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355afe60121_0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355afe60121_0_1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2" name="Google Shape;802;g355afe60121_0_1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355afe60121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355afe60121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4" name="Google Shape;814;g355afe60121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55afe60121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355afe60121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2" name="Google Shape;822;g355afe60121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35634809ef1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35634809ef1_0_3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1" name="Google Shape;831;g35634809ef1_0_3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355afe60121_0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355afe60121_0_2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g355afe60121_0_2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355fd795aae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355fd795aae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7" name="Google Shape;847;g355fd795aae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6" name="Google Shape;8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5634809ef1_0_2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289350" lvl="0" indent="-298450" algn="l" rtl="0">
              <a:spcBef>
                <a:spcPts val="600"/>
              </a:spcBef>
              <a:spcAft>
                <a:spcPts val="0"/>
              </a:spcAft>
              <a:buClr>
                <a:schemeClr val="accent3"/>
              </a:buClr>
              <a:buSzPts val="2540"/>
              <a:buChar char="•"/>
            </a:pPr>
            <a:r>
              <a:rPr lang="en-GB" sz="2000">
                <a:latin typeface="Arial"/>
                <a:ea typeface="Arial"/>
                <a:cs typeface="Arial"/>
                <a:sym typeface="Arial"/>
              </a:rPr>
              <a:t>Extensive data summaries and inventories in five NextGenEU areas, tailored to the policy agenda</a:t>
            </a:r>
            <a:endParaRPr sz="1600">
              <a:latin typeface="Arial"/>
              <a:ea typeface="Arial"/>
              <a:cs typeface="Arial"/>
              <a:sym typeface="Arial"/>
            </a:endParaRPr>
          </a:p>
          <a:p>
            <a:pPr marL="289350" lvl="0" indent="-298450" algn="l" rtl="0">
              <a:spcBef>
                <a:spcPts val="600"/>
              </a:spcBef>
              <a:spcAft>
                <a:spcPts val="0"/>
              </a:spcAft>
              <a:buClr>
                <a:schemeClr val="accent3"/>
              </a:buClr>
              <a:buSzPts val="2540"/>
              <a:buChar char="•"/>
            </a:pPr>
            <a:r>
              <a:rPr lang="en-GB" sz="2000">
                <a:latin typeface="Arial"/>
                <a:ea typeface="Arial"/>
                <a:cs typeface="Arial"/>
                <a:sym typeface="Arial"/>
              </a:rPr>
              <a:t>Harmonised datasets</a:t>
            </a:r>
            <a:endParaRPr sz="1600">
              <a:latin typeface="Arial"/>
              <a:ea typeface="Arial"/>
              <a:cs typeface="Arial"/>
              <a:sym typeface="Arial"/>
            </a:endParaRPr>
          </a:p>
          <a:p>
            <a:pPr marL="289350" lvl="0" indent="-298450" algn="l" rtl="0">
              <a:spcBef>
                <a:spcPts val="600"/>
              </a:spcBef>
              <a:spcAft>
                <a:spcPts val="0"/>
              </a:spcAft>
              <a:buClr>
                <a:schemeClr val="accent3"/>
              </a:buClr>
              <a:buSzPts val="2540"/>
              <a:buChar char="•"/>
            </a:pPr>
            <a:r>
              <a:rPr lang="en-GB" sz="2000">
                <a:latin typeface="Arial"/>
                <a:ea typeface="Arial"/>
                <a:cs typeface="Arial"/>
                <a:sym typeface="Arial"/>
              </a:rPr>
              <a:t>New data collected through the CROss-National Online Survey 3 (CRONOS-3) Panel</a:t>
            </a:r>
            <a:endParaRPr sz="1600">
              <a:latin typeface="Arial"/>
              <a:ea typeface="Arial"/>
              <a:cs typeface="Arial"/>
              <a:sym typeface="Arial"/>
            </a:endParaRPr>
          </a:p>
          <a:p>
            <a:pPr marL="289350" lvl="0" indent="-298450" algn="l" rtl="0">
              <a:spcBef>
                <a:spcPts val="600"/>
              </a:spcBef>
              <a:spcAft>
                <a:spcPts val="0"/>
              </a:spcAft>
              <a:buClr>
                <a:schemeClr val="accent3"/>
              </a:buClr>
              <a:buSzPts val="2540"/>
              <a:buChar char="•"/>
            </a:pPr>
            <a:r>
              <a:rPr lang="en-GB" sz="2000">
                <a:latin typeface="Arial"/>
                <a:ea typeface="Arial"/>
                <a:cs typeface="Arial"/>
                <a:sym typeface="Arial"/>
              </a:rPr>
              <a:t>Deliberative Forum findings through the Deliberative Mini Publics</a:t>
            </a:r>
            <a:endParaRPr sz="1600">
              <a:latin typeface="Arial"/>
              <a:ea typeface="Arial"/>
              <a:cs typeface="Arial"/>
              <a:sym typeface="Arial"/>
            </a:endParaRPr>
          </a:p>
          <a:p>
            <a:pPr marL="289350" lvl="0" indent="-298450" algn="l" rtl="0">
              <a:spcBef>
                <a:spcPts val="600"/>
              </a:spcBef>
              <a:spcAft>
                <a:spcPts val="0"/>
              </a:spcAft>
              <a:buClr>
                <a:schemeClr val="accent3"/>
              </a:buClr>
              <a:buSzPts val="2540"/>
              <a:buChar char="•"/>
            </a:pPr>
            <a:r>
              <a:rPr lang="en-GB" sz="2000">
                <a:latin typeface="Arial"/>
                <a:ea typeface="Arial"/>
                <a:cs typeface="Arial"/>
                <a:sym typeface="Arial"/>
              </a:rPr>
              <a:t>E-Nextgen platform</a:t>
            </a:r>
            <a:endParaRPr sz="1600">
              <a:latin typeface="Arial"/>
              <a:ea typeface="Arial"/>
              <a:cs typeface="Arial"/>
              <a:sym typeface="Arial"/>
            </a:endParaRPr>
          </a:p>
          <a:p>
            <a:pPr marL="289350" lvl="0" indent="-298450" algn="l" rtl="0">
              <a:spcBef>
                <a:spcPts val="600"/>
              </a:spcBef>
              <a:spcAft>
                <a:spcPts val="0"/>
              </a:spcAft>
              <a:buClr>
                <a:schemeClr val="accent3"/>
              </a:buClr>
              <a:buSzPts val="2540"/>
              <a:buChar char="•"/>
            </a:pPr>
            <a:r>
              <a:rPr lang="en-GB" sz="2000">
                <a:latin typeface="Arial"/>
                <a:ea typeface="Arial"/>
                <a:cs typeface="Arial"/>
                <a:sym typeface="Arial"/>
              </a:rPr>
              <a:t>Extensive training courses, materials and other actions </a:t>
            </a:r>
            <a:endParaRPr/>
          </a:p>
        </p:txBody>
      </p:sp>
      <p:sp>
        <p:nvSpPr>
          <p:cNvPr id="212" name="Google Shape;212;g35634809ef1_0_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5634809ef1_0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5634809ef1_0_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g35634809ef1_0_2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5634809ef1_0_2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g35634809ef1_0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22"/>
          <p:cNvSpPr txBox="1">
            <a:spLocks noGrp="1"/>
          </p:cNvSpPr>
          <p:nvPr>
            <p:ph type="ctrTitle"/>
          </p:nvPr>
        </p:nvSpPr>
        <p:spPr>
          <a:xfrm>
            <a:off x="537822" y="1116074"/>
            <a:ext cx="11618843" cy="58061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22"/>
          <p:cNvSpPr txBox="1">
            <a:spLocks noGrp="1"/>
          </p:cNvSpPr>
          <p:nvPr>
            <p:ph type="subTitle" idx="1"/>
          </p:nvPr>
        </p:nvSpPr>
        <p:spPr>
          <a:xfrm>
            <a:off x="560125" y="1966612"/>
            <a:ext cx="11618843" cy="341384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Helvetica Neue"/>
                <a:ea typeface="Helvetica Neue"/>
                <a:cs typeface="Helvetica Neue"/>
                <a:sym typeface="Helvetica Neue"/>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7" name="Google Shape;17;p22"/>
          <p:cNvSpPr txBox="1">
            <a:spLocks noGrp="1"/>
          </p:cNvSpPr>
          <p:nvPr>
            <p:ph type="sldNum" idx="12"/>
          </p:nvPr>
        </p:nvSpPr>
        <p:spPr>
          <a:xfrm>
            <a:off x="9157252" y="243784"/>
            <a:ext cx="27432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b="0" i="0" u="none" strike="noStrike" cap="none">
                <a:solidFill>
                  <a:schemeClr val="dk1"/>
                </a:solidFill>
                <a:latin typeface="Arial"/>
                <a:ea typeface="Arial"/>
                <a:cs typeface="Arial"/>
                <a:sym typeface="Arial"/>
              </a:defRPr>
            </a:lvl1pPr>
            <a:lvl2pPr marL="0" lvl="1" indent="0" algn="r">
              <a:spcBef>
                <a:spcPts val="0"/>
              </a:spcBef>
              <a:buNone/>
              <a:defRPr sz="1200" b="0" i="0" u="none" strike="noStrike" cap="none">
                <a:solidFill>
                  <a:schemeClr val="dk1"/>
                </a:solidFill>
                <a:latin typeface="Arial"/>
                <a:ea typeface="Arial"/>
                <a:cs typeface="Arial"/>
                <a:sym typeface="Arial"/>
              </a:defRPr>
            </a:lvl2pPr>
            <a:lvl3pPr marL="0" lvl="2" indent="0" algn="r">
              <a:spcBef>
                <a:spcPts val="0"/>
              </a:spcBef>
              <a:buNone/>
              <a:defRPr sz="1200" b="0" i="0" u="none" strike="noStrike" cap="none">
                <a:solidFill>
                  <a:schemeClr val="dk1"/>
                </a:solidFill>
                <a:latin typeface="Arial"/>
                <a:ea typeface="Arial"/>
                <a:cs typeface="Arial"/>
                <a:sym typeface="Arial"/>
              </a:defRPr>
            </a:lvl3pPr>
            <a:lvl4pPr marL="0" lvl="3" indent="0" algn="r">
              <a:spcBef>
                <a:spcPts val="0"/>
              </a:spcBef>
              <a:buNone/>
              <a:defRPr sz="1200" b="0" i="0" u="none" strike="noStrike" cap="none">
                <a:solidFill>
                  <a:schemeClr val="dk1"/>
                </a:solidFill>
                <a:latin typeface="Arial"/>
                <a:ea typeface="Arial"/>
                <a:cs typeface="Arial"/>
                <a:sym typeface="Arial"/>
              </a:defRPr>
            </a:lvl4pPr>
            <a:lvl5pPr marL="0" lvl="4" indent="0" algn="r">
              <a:spcBef>
                <a:spcPts val="0"/>
              </a:spcBef>
              <a:buNone/>
              <a:defRPr sz="1200" b="0" i="0" u="none" strike="noStrike" cap="none">
                <a:solidFill>
                  <a:schemeClr val="dk1"/>
                </a:solidFill>
                <a:latin typeface="Arial"/>
                <a:ea typeface="Arial"/>
                <a:cs typeface="Arial"/>
                <a:sym typeface="Arial"/>
              </a:defRPr>
            </a:lvl5pPr>
            <a:lvl6pPr marL="0" lvl="5" indent="0" algn="r">
              <a:spcBef>
                <a:spcPts val="0"/>
              </a:spcBef>
              <a:buNone/>
              <a:defRPr sz="1200" b="0" i="0" u="none" strike="noStrike" cap="none">
                <a:solidFill>
                  <a:schemeClr val="dk1"/>
                </a:solidFill>
                <a:latin typeface="Arial"/>
                <a:ea typeface="Arial"/>
                <a:cs typeface="Arial"/>
                <a:sym typeface="Arial"/>
              </a:defRPr>
            </a:lvl6pPr>
            <a:lvl7pPr marL="0" lvl="6" indent="0" algn="r">
              <a:spcBef>
                <a:spcPts val="0"/>
              </a:spcBef>
              <a:buNone/>
              <a:defRPr sz="1200" b="0" i="0" u="none" strike="noStrike" cap="none">
                <a:solidFill>
                  <a:schemeClr val="dk1"/>
                </a:solidFill>
                <a:latin typeface="Arial"/>
                <a:ea typeface="Arial"/>
                <a:cs typeface="Arial"/>
                <a:sym typeface="Arial"/>
              </a:defRPr>
            </a:lvl7pPr>
            <a:lvl8pPr marL="0" lvl="7" indent="0" algn="r">
              <a:spcBef>
                <a:spcPts val="0"/>
              </a:spcBef>
              <a:buNone/>
              <a:defRPr sz="1200" b="0" i="0" u="none" strike="noStrike" cap="none">
                <a:solidFill>
                  <a:schemeClr val="dk1"/>
                </a:solidFill>
                <a:latin typeface="Arial"/>
                <a:ea typeface="Arial"/>
                <a:cs typeface="Arial"/>
                <a:sym typeface="Arial"/>
              </a:defRPr>
            </a:lvl8pPr>
            <a:lvl9pPr marL="0" lvl="8" indent="0" algn="r">
              <a:spcBef>
                <a:spcPts val="0"/>
              </a:spcBef>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8" name="Google Shape;18;p22"/>
          <p:cNvSpPr txBox="1">
            <a:spLocks noGrp="1"/>
          </p:cNvSpPr>
          <p:nvPr>
            <p:ph type="ftr" idx="11"/>
          </p:nvPr>
        </p:nvSpPr>
        <p:spPr>
          <a:xfrm>
            <a:off x="192156" y="6356350"/>
            <a:ext cx="4114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800">
                <a:solidFill>
                  <a:srgbClr val="7F7F7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23"/>
          <p:cNvSpPr txBox="1">
            <a:spLocks noGrp="1"/>
          </p:cNvSpPr>
          <p:nvPr>
            <p:ph type="title"/>
          </p:nvPr>
        </p:nvSpPr>
        <p:spPr>
          <a:xfrm>
            <a:off x="566420" y="1058386"/>
            <a:ext cx="8145228"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23"/>
          <p:cNvSpPr txBox="1">
            <a:spLocks noGrp="1"/>
          </p:cNvSpPr>
          <p:nvPr>
            <p:ph type="body" idx="1"/>
          </p:nvPr>
        </p:nvSpPr>
        <p:spPr>
          <a:xfrm>
            <a:off x="566420" y="1721168"/>
            <a:ext cx="10240728"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23"/>
          <p:cNvSpPr txBox="1">
            <a:spLocks noGrp="1"/>
          </p:cNvSpPr>
          <p:nvPr>
            <p:ph type="sldNum" idx="12"/>
          </p:nvPr>
        </p:nvSpPr>
        <p:spPr>
          <a:xfrm>
            <a:off x="9157252" y="243784"/>
            <a:ext cx="27432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3" name="Google Shape;23;p23"/>
          <p:cNvSpPr txBox="1">
            <a:spLocks noGrp="1"/>
          </p:cNvSpPr>
          <p:nvPr>
            <p:ph type="ftr" idx="11"/>
          </p:nvPr>
        </p:nvSpPr>
        <p:spPr>
          <a:xfrm>
            <a:off x="192156" y="6356350"/>
            <a:ext cx="4114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800">
                <a:solidFill>
                  <a:srgbClr val="7F7F7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4"/>
        <p:cNvGrpSpPr/>
        <p:nvPr/>
      </p:nvGrpSpPr>
      <p:grpSpPr>
        <a:xfrm>
          <a:off x="0" y="0"/>
          <a:ext cx="0" cy="0"/>
          <a:chOff x="0" y="0"/>
          <a:chExt cx="0" cy="0"/>
        </a:xfrm>
      </p:grpSpPr>
      <p:sp>
        <p:nvSpPr>
          <p:cNvPr id="25" name="Google Shape;25;p24"/>
          <p:cNvSpPr/>
          <p:nvPr/>
        </p:nvSpPr>
        <p:spPr>
          <a:xfrm>
            <a:off x="-25705" y="-80682"/>
            <a:ext cx="12217705" cy="7176327"/>
          </a:xfrm>
          <a:prstGeom prst="rect">
            <a:avLst/>
          </a:prstGeom>
          <a:solidFill>
            <a:srgbClr val="6BC6D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24"/>
          <p:cNvSpPr txBox="1">
            <a:spLocks noGrp="1"/>
          </p:cNvSpPr>
          <p:nvPr>
            <p:ph type="sldNum" idx="12"/>
          </p:nvPr>
        </p:nvSpPr>
        <p:spPr>
          <a:xfrm>
            <a:off x="9003323" y="238298"/>
            <a:ext cx="27432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7" name="Google Shape;27;p24"/>
          <p:cNvSpPr txBox="1">
            <a:spLocks noGrp="1"/>
          </p:cNvSpPr>
          <p:nvPr>
            <p:ph type="ftr" idx="11"/>
          </p:nvPr>
        </p:nvSpPr>
        <p:spPr>
          <a:xfrm>
            <a:off x="192156" y="6356350"/>
            <a:ext cx="4114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800">
                <a:solidFill>
                  <a:schemeClr val="dk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8" name="Google Shape;28;p24"/>
          <p:cNvCxnSpPr/>
          <p:nvPr/>
        </p:nvCxnSpPr>
        <p:spPr>
          <a:xfrm>
            <a:off x="192156" y="6335346"/>
            <a:ext cx="11730213" cy="0"/>
          </a:xfrm>
          <a:prstGeom prst="straightConnector1">
            <a:avLst/>
          </a:prstGeom>
          <a:noFill/>
          <a:ln w="9525" cap="flat" cmpd="sng">
            <a:solidFill>
              <a:schemeClr val="dk1"/>
            </a:solidFill>
            <a:prstDash val="solid"/>
            <a:miter lim="800000"/>
            <a:headEnd type="none" w="sm" len="sm"/>
            <a:tailEnd type="none" w="sm" len="sm"/>
          </a:ln>
        </p:spPr>
      </p:cxnSp>
      <p:sp>
        <p:nvSpPr>
          <p:cNvPr id="29" name="Google Shape;29;p24"/>
          <p:cNvSpPr txBox="1">
            <a:spLocks noGrp="1"/>
          </p:cNvSpPr>
          <p:nvPr>
            <p:ph type="ctrTitle"/>
          </p:nvPr>
        </p:nvSpPr>
        <p:spPr>
          <a:xfrm>
            <a:off x="560124" y="1093772"/>
            <a:ext cx="11618843" cy="58061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000"/>
              <a:buFont typeface="Helvetica Neue"/>
              <a:buNone/>
              <a:defRPr sz="40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24"/>
          <p:cNvSpPr txBox="1">
            <a:spLocks noGrp="1"/>
          </p:cNvSpPr>
          <p:nvPr>
            <p:ph type="subTitle" idx="1"/>
          </p:nvPr>
        </p:nvSpPr>
        <p:spPr>
          <a:xfrm>
            <a:off x="560125" y="1843951"/>
            <a:ext cx="11618843" cy="341384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Helvetica Neue"/>
                <a:ea typeface="Helvetica Neue"/>
                <a:cs typeface="Helvetica Neue"/>
                <a:sym typeface="Helvetica Neue"/>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31" name="Google Shape;31;p24"/>
          <p:cNvPicPr preferRelativeResize="0"/>
          <p:nvPr/>
        </p:nvPicPr>
        <p:blipFill rotWithShape="1">
          <a:blip r:embed="rId2">
            <a:alphaModFix/>
          </a:blip>
          <a:srcRect/>
          <a:stretch/>
        </p:blipFill>
        <p:spPr>
          <a:xfrm>
            <a:off x="338400" y="493199"/>
            <a:ext cx="2016000" cy="20395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
        <p:cNvGrpSpPr/>
        <p:nvPr/>
      </p:nvGrpSpPr>
      <p:grpSpPr>
        <a:xfrm>
          <a:off x="0" y="0"/>
          <a:ext cx="0" cy="0"/>
          <a:chOff x="0" y="0"/>
          <a:chExt cx="0" cy="0"/>
        </a:xfrm>
      </p:grpSpPr>
      <p:sp>
        <p:nvSpPr>
          <p:cNvPr id="33" name="Google Shape;33;p25"/>
          <p:cNvSpPr/>
          <p:nvPr/>
        </p:nvSpPr>
        <p:spPr>
          <a:xfrm>
            <a:off x="-13032" y="-89647"/>
            <a:ext cx="12205032" cy="7180891"/>
          </a:xfrm>
          <a:prstGeom prst="rect">
            <a:avLst/>
          </a:prstGeom>
          <a:solidFill>
            <a:srgbClr val="E7276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34;p25"/>
          <p:cNvSpPr txBox="1">
            <a:spLocks noGrp="1"/>
          </p:cNvSpPr>
          <p:nvPr>
            <p:ph type="sldNum" idx="12"/>
          </p:nvPr>
        </p:nvSpPr>
        <p:spPr>
          <a:xfrm>
            <a:off x="9003323" y="238298"/>
            <a:ext cx="27432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5" name="Google Shape;35;p25"/>
          <p:cNvSpPr txBox="1">
            <a:spLocks noGrp="1"/>
          </p:cNvSpPr>
          <p:nvPr>
            <p:ph type="ftr" idx="11"/>
          </p:nvPr>
        </p:nvSpPr>
        <p:spPr>
          <a:xfrm>
            <a:off x="192156" y="6356350"/>
            <a:ext cx="4114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800">
                <a:solidFill>
                  <a:schemeClr val="lt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6" name="Google Shape;36;p25"/>
          <p:cNvPicPr preferRelativeResize="0"/>
          <p:nvPr/>
        </p:nvPicPr>
        <p:blipFill rotWithShape="1">
          <a:blip r:embed="rId2">
            <a:alphaModFix/>
          </a:blip>
          <a:srcRect/>
          <a:stretch/>
        </p:blipFill>
        <p:spPr>
          <a:xfrm>
            <a:off x="339724" y="492125"/>
            <a:ext cx="2016000" cy="203953"/>
          </a:xfrm>
          <a:prstGeom prst="rect">
            <a:avLst/>
          </a:prstGeom>
          <a:noFill/>
          <a:ln>
            <a:noFill/>
          </a:ln>
        </p:spPr>
      </p:pic>
      <p:cxnSp>
        <p:nvCxnSpPr>
          <p:cNvPr id="37" name="Google Shape;37;p25"/>
          <p:cNvCxnSpPr/>
          <p:nvPr/>
        </p:nvCxnSpPr>
        <p:spPr>
          <a:xfrm>
            <a:off x="192156" y="6335346"/>
            <a:ext cx="11730213" cy="0"/>
          </a:xfrm>
          <a:prstGeom prst="straightConnector1">
            <a:avLst/>
          </a:prstGeom>
          <a:noFill/>
          <a:ln w="9525" cap="flat" cmpd="sng">
            <a:solidFill>
              <a:schemeClr val="lt1"/>
            </a:solidFill>
            <a:prstDash val="solid"/>
            <a:miter lim="800000"/>
            <a:headEnd type="none" w="sm" len="sm"/>
            <a:tailEnd type="none" w="sm" len="sm"/>
          </a:ln>
        </p:spPr>
      </p:cxnSp>
      <p:sp>
        <p:nvSpPr>
          <p:cNvPr id="38" name="Google Shape;38;p25"/>
          <p:cNvSpPr txBox="1">
            <a:spLocks noGrp="1"/>
          </p:cNvSpPr>
          <p:nvPr>
            <p:ph type="ctrTitle"/>
          </p:nvPr>
        </p:nvSpPr>
        <p:spPr>
          <a:xfrm>
            <a:off x="560124" y="1093772"/>
            <a:ext cx="11618843" cy="58061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000"/>
              <a:buFont typeface="Helvetica Neue"/>
              <a:buNone/>
              <a:defRPr sz="4000"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Google Shape;39;p25"/>
          <p:cNvSpPr txBox="1">
            <a:spLocks noGrp="1"/>
          </p:cNvSpPr>
          <p:nvPr>
            <p:ph type="subTitle" idx="1"/>
          </p:nvPr>
        </p:nvSpPr>
        <p:spPr>
          <a:xfrm>
            <a:off x="560125" y="1843951"/>
            <a:ext cx="11618843" cy="341384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40"/>
        <p:cNvGrpSpPr/>
        <p:nvPr/>
      </p:nvGrpSpPr>
      <p:grpSpPr>
        <a:xfrm>
          <a:off x="0" y="0"/>
          <a:ext cx="0" cy="0"/>
          <a:chOff x="0" y="0"/>
          <a:chExt cx="0" cy="0"/>
        </a:xfrm>
      </p:grpSpPr>
      <p:sp>
        <p:nvSpPr>
          <p:cNvPr id="41" name="Google Shape;41;p26"/>
          <p:cNvSpPr/>
          <p:nvPr/>
        </p:nvSpPr>
        <p:spPr>
          <a:xfrm>
            <a:off x="-10414" y="-62753"/>
            <a:ext cx="12192000" cy="7143491"/>
          </a:xfrm>
          <a:prstGeom prst="rect">
            <a:avLst/>
          </a:prstGeom>
          <a:solidFill>
            <a:srgbClr val="1F4B9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26"/>
          <p:cNvSpPr txBox="1">
            <a:spLocks noGrp="1"/>
          </p:cNvSpPr>
          <p:nvPr>
            <p:ph type="sldNum" idx="12"/>
          </p:nvPr>
        </p:nvSpPr>
        <p:spPr>
          <a:xfrm>
            <a:off x="9003323" y="238298"/>
            <a:ext cx="27432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3" name="Google Shape;43;p26"/>
          <p:cNvSpPr txBox="1">
            <a:spLocks noGrp="1"/>
          </p:cNvSpPr>
          <p:nvPr>
            <p:ph type="ftr" idx="11"/>
          </p:nvPr>
        </p:nvSpPr>
        <p:spPr>
          <a:xfrm>
            <a:off x="192156" y="6356350"/>
            <a:ext cx="4114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800">
                <a:solidFill>
                  <a:schemeClr val="lt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44" name="Google Shape;44;p26"/>
          <p:cNvPicPr preferRelativeResize="0"/>
          <p:nvPr/>
        </p:nvPicPr>
        <p:blipFill rotWithShape="1">
          <a:blip r:embed="rId2">
            <a:alphaModFix/>
          </a:blip>
          <a:srcRect/>
          <a:stretch/>
        </p:blipFill>
        <p:spPr>
          <a:xfrm>
            <a:off x="339724" y="492125"/>
            <a:ext cx="2016000" cy="203953"/>
          </a:xfrm>
          <a:prstGeom prst="rect">
            <a:avLst/>
          </a:prstGeom>
          <a:noFill/>
          <a:ln>
            <a:noFill/>
          </a:ln>
        </p:spPr>
      </p:pic>
      <p:cxnSp>
        <p:nvCxnSpPr>
          <p:cNvPr id="45" name="Google Shape;45;p26"/>
          <p:cNvCxnSpPr/>
          <p:nvPr/>
        </p:nvCxnSpPr>
        <p:spPr>
          <a:xfrm>
            <a:off x="192156" y="6335346"/>
            <a:ext cx="11730213" cy="0"/>
          </a:xfrm>
          <a:prstGeom prst="straightConnector1">
            <a:avLst/>
          </a:prstGeom>
          <a:noFill/>
          <a:ln w="9525" cap="flat" cmpd="sng">
            <a:solidFill>
              <a:schemeClr val="lt1"/>
            </a:solidFill>
            <a:prstDash val="solid"/>
            <a:miter lim="800000"/>
            <a:headEnd type="none" w="sm" len="sm"/>
            <a:tailEnd type="none" w="sm" len="sm"/>
          </a:ln>
        </p:spPr>
      </p:cxnSp>
      <p:sp>
        <p:nvSpPr>
          <p:cNvPr id="46" name="Google Shape;46;p26"/>
          <p:cNvSpPr txBox="1">
            <a:spLocks noGrp="1"/>
          </p:cNvSpPr>
          <p:nvPr>
            <p:ph type="ctrTitle"/>
          </p:nvPr>
        </p:nvSpPr>
        <p:spPr>
          <a:xfrm>
            <a:off x="560124" y="1093772"/>
            <a:ext cx="11618843" cy="58061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000"/>
              <a:buFont typeface="Helvetica Neue"/>
              <a:buNone/>
              <a:defRPr sz="4000"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26"/>
          <p:cNvSpPr txBox="1">
            <a:spLocks noGrp="1"/>
          </p:cNvSpPr>
          <p:nvPr>
            <p:ph type="subTitle" idx="1"/>
          </p:nvPr>
        </p:nvSpPr>
        <p:spPr>
          <a:xfrm>
            <a:off x="560125" y="1843951"/>
            <a:ext cx="11618843" cy="341384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Helvetica Neue"/>
                <a:ea typeface="Helvetica Neue"/>
                <a:cs typeface="Helvetica Neue"/>
                <a:sym typeface="Helvetica Neue"/>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48"/>
        <p:cNvGrpSpPr/>
        <p:nvPr/>
      </p:nvGrpSpPr>
      <p:grpSpPr>
        <a:xfrm>
          <a:off x="0" y="0"/>
          <a:ext cx="0" cy="0"/>
          <a:chOff x="0" y="0"/>
          <a:chExt cx="0" cy="0"/>
        </a:xfrm>
      </p:grpSpPr>
      <p:sp>
        <p:nvSpPr>
          <p:cNvPr id="49" name="Google Shape;49;p27"/>
          <p:cNvSpPr/>
          <p:nvPr/>
        </p:nvSpPr>
        <p:spPr>
          <a:xfrm>
            <a:off x="-13033" y="-71718"/>
            <a:ext cx="12192000" cy="7152456"/>
          </a:xfrm>
          <a:prstGeom prst="rect">
            <a:avLst/>
          </a:prstGeom>
          <a:solidFill>
            <a:srgbClr val="67B42E"/>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50;p27"/>
          <p:cNvSpPr txBox="1">
            <a:spLocks noGrp="1"/>
          </p:cNvSpPr>
          <p:nvPr>
            <p:ph type="sldNum" idx="12"/>
          </p:nvPr>
        </p:nvSpPr>
        <p:spPr>
          <a:xfrm>
            <a:off x="9003323" y="238298"/>
            <a:ext cx="27432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p27"/>
          <p:cNvSpPr txBox="1">
            <a:spLocks noGrp="1"/>
          </p:cNvSpPr>
          <p:nvPr>
            <p:ph type="ftr" idx="11"/>
          </p:nvPr>
        </p:nvSpPr>
        <p:spPr>
          <a:xfrm>
            <a:off x="192156" y="6356350"/>
            <a:ext cx="4114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800">
                <a:solidFill>
                  <a:schemeClr val="dk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52" name="Google Shape;52;p27"/>
          <p:cNvCxnSpPr/>
          <p:nvPr/>
        </p:nvCxnSpPr>
        <p:spPr>
          <a:xfrm>
            <a:off x="192156" y="6335346"/>
            <a:ext cx="11730213" cy="0"/>
          </a:xfrm>
          <a:prstGeom prst="straightConnector1">
            <a:avLst/>
          </a:prstGeom>
          <a:noFill/>
          <a:ln w="9525" cap="flat" cmpd="sng">
            <a:solidFill>
              <a:schemeClr val="lt1"/>
            </a:solidFill>
            <a:prstDash val="solid"/>
            <a:miter lim="800000"/>
            <a:headEnd type="none" w="sm" len="sm"/>
            <a:tailEnd type="none" w="sm" len="sm"/>
          </a:ln>
        </p:spPr>
      </p:cxnSp>
      <p:sp>
        <p:nvSpPr>
          <p:cNvPr id="53" name="Google Shape;53;p27"/>
          <p:cNvSpPr txBox="1">
            <a:spLocks noGrp="1"/>
          </p:cNvSpPr>
          <p:nvPr>
            <p:ph type="ctrTitle"/>
          </p:nvPr>
        </p:nvSpPr>
        <p:spPr>
          <a:xfrm>
            <a:off x="560124" y="1093772"/>
            <a:ext cx="11618843" cy="58061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27"/>
          <p:cNvSpPr txBox="1">
            <a:spLocks noGrp="1"/>
          </p:cNvSpPr>
          <p:nvPr>
            <p:ph type="subTitle" idx="1"/>
          </p:nvPr>
        </p:nvSpPr>
        <p:spPr>
          <a:xfrm>
            <a:off x="560125" y="1843951"/>
            <a:ext cx="11618843" cy="341384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Helvetica Neue"/>
                <a:ea typeface="Helvetica Neue"/>
                <a:cs typeface="Helvetica Neue"/>
                <a:sym typeface="Helvetica Neue"/>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55" name="Google Shape;55;p27"/>
          <p:cNvPicPr preferRelativeResize="0"/>
          <p:nvPr/>
        </p:nvPicPr>
        <p:blipFill rotWithShape="1">
          <a:blip r:embed="rId2">
            <a:alphaModFix/>
          </a:blip>
          <a:srcRect/>
          <a:stretch/>
        </p:blipFill>
        <p:spPr>
          <a:xfrm>
            <a:off x="338400" y="493199"/>
            <a:ext cx="2016000" cy="2039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56"/>
        <p:cNvGrpSpPr/>
        <p:nvPr/>
      </p:nvGrpSpPr>
      <p:grpSpPr>
        <a:xfrm>
          <a:off x="0" y="0"/>
          <a:ext cx="0" cy="0"/>
          <a:chOff x="0" y="0"/>
          <a:chExt cx="0" cy="0"/>
        </a:xfrm>
      </p:grpSpPr>
      <p:sp>
        <p:nvSpPr>
          <p:cNvPr id="57" name="Google Shape;57;p28"/>
          <p:cNvSpPr/>
          <p:nvPr/>
        </p:nvSpPr>
        <p:spPr>
          <a:xfrm>
            <a:off x="-71718" y="-98612"/>
            <a:ext cx="12301260" cy="7179350"/>
          </a:xfrm>
          <a:prstGeom prst="rect">
            <a:avLst/>
          </a:prstGeom>
          <a:solidFill>
            <a:srgbClr val="FFED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 name="Google Shape;58;p28"/>
          <p:cNvSpPr txBox="1">
            <a:spLocks noGrp="1"/>
          </p:cNvSpPr>
          <p:nvPr>
            <p:ph type="sldNum" idx="12"/>
          </p:nvPr>
        </p:nvSpPr>
        <p:spPr>
          <a:xfrm>
            <a:off x="9003323" y="238298"/>
            <a:ext cx="27432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9" name="Google Shape;59;p28"/>
          <p:cNvSpPr txBox="1">
            <a:spLocks noGrp="1"/>
          </p:cNvSpPr>
          <p:nvPr>
            <p:ph type="ftr" idx="11"/>
          </p:nvPr>
        </p:nvSpPr>
        <p:spPr>
          <a:xfrm>
            <a:off x="192156" y="6356350"/>
            <a:ext cx="4114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800">
                <a:solidFill>
                  <a:schemeClr val="dk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60" name="Google Shape;60;p28"/>
          <p:cNvCxnSpPr/>
          <p:nvPr/>
        </p:nvCxnSpPr>
        <p:spPr>
          <a:xfrm>
            <a:off x="192156" y="6335346"/>
            <a:ext cx="11730213" cy="0"/>
          </a:xfrm>
          <a:prstGeom prst="straightConnector1">
            <a:avLst/>
          </a:prstGeom>
          <a:noFill/>
          <a:ln w="9525" cap="flat" cmpd="sng">
            <a:solidFill>
              <a:schemeClr val="dk1"/>
            </a:solidFill>
            <a:prstDash val="solid"/>
            <a:miter lim="800000"/>
            <a:headEnd type="none" w="sm" len="sm"/>
            <a:tailEnd type="none" w="sm" len="sm"/>
          </a:ln>
        </p:spPr>
      </p:cxnSp>
      <p:sp>
        <p:nvSpPr>
          <p:cNvPr id="61" name="Google Shape;61;p28"/>
          <p:cNvSpPr txBox="1">
            <a:spLocks noGrp="1"/>
          </p:cNvSpPr>
          <p:nvPr>
            <p:ph type="ctrTitle"/>
          </p:nvPr>
        </p:nvSpPr>
        <p:spPr>
          <a:xfrm>
            <a:off x="560124" y="1093772"/>
            <a:ext cx="11618843" cy="58061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000"/>
              <a:buFont typeface="Helvetica Neue"/>
              <a:buNone/>
              <a:defRPr sz="40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28"/>
          <p:cNvSpPr txBox="1">
            <a:spLocks noGrp="1"/>
          </p:cNvSpPr>
          <p:nvPr>
            <p:ph type="subTitle" idx="1"/>
          </p:nvPr>
        </p:nvSpPr>
        <p:spPr>
          <a:xfrm>
            <a:off x="560125" y="1843951"/>
            <a:ext cx="11618843" cy="341384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Helvetica Neue"/>
                <a:ea typeface="Helvetica Neue"/>
                <a:cs typeface="Helvetica Neue"/>
                <a:sym typeface="Helvetica Neue"/>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63" name="Google Shape;63;p28"/>
          <p:cNvPicPr preferRelativeResize="0"/>
          <p:nvPr/>
        </p:nvPicPr>
        <p:blipFill rotWithShape="1">
          <a:blip r:embed="rId2">
            <a:alphaModFix/>
          </a:blip>
          <a:srcRect/>
          <a:stretch/>
        </p:blipFill>
        <p:spPr>
          <a:xfrm>
            <a:off x="338400" y="493199"/>
            <a:ext cx="2016000" cy="20395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29"/>
          <p:cNvSpPr txBox="1">
            <a:spLocks noGrp="1"/>
          </p:cNvSpPr>
          <p:nvPr>
            <p:ph type="sldNum" idx="12"/>
          </p:nvPr>
        </p:nvSpPr>
        <p:spPr>
          <a:xfrm>
            <a:off x="9157252" y="243784"/>
            <a:ext cx="27432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66" name="Google Shape;66;p29"/>
          <p:cNvSpPr txBox="1">
            <a:spLocks noGrp="1"/>
          </p:cNvSpPr>
          <p:nvPr>
            <p:ph type="ftr" idx="11"/>
          </p:nvPr>
        </p:nvSpPr>
        <p:spPr>
          <a:xfrm>
            <a:off x="192156" y="6356350"/>
            <a:ext cx="4114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800">
                <a:solidFill>
                  <a:srgbClr val="7F7F7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30"/>
          <p:cNvSpPr txBox="1">
            <a:spLocks noGrp="1"/>
          </p:cNvSpPr>
          <p:nvPr>
            <p:ph type="title"/>
          </p:nvPr>
        </p:nvSpPr>
        <p:spPr>
          <a:xfrm>
            <a:off x="286510" y="987424"/>
            <a:ext cx="3932237" cy="174549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 name="Google Shape;69;p30"/>
          <p:cNvSpPr txBox="1">
            <a:spLocks noGrp="1"/>
          </p:cNvSpPr>
          <p:nvPr>
            <p:ph type="body" idx="1"/>
          </p:nvPr>
        </p:nvSpPr>
        <p:spPr>
          <a:xfrm>
            <a:off x="4629910"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 name="Google Shape;70;p30"/>
          <p:cNvSpPr txBox="1">
            <a:spLocks noGrp="1"/>
          </p:cNvSpPr>
          <p:nvPr>
            <p:ph type="body" idx="2"/>
          </p:nvPr>
        </p:nvSpPr>
        <p:spPr>
          <a:xfrm>
            <a:off x="286510" y="3220278"/>
            <a:ext cx="3932237" cy="264871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1" name="Google Shape;71;p30"/>
          <p:cNvSpPr txBox="1">
            <a:spLocks noGrp="1"/>
          </p:cNvSpPr>
          <p:nvPr>
            <p:ph type="sldNum" idx="12"/>
          </p:nvPr>
        </p:nvSpPr>
        <p:spPr>
          <a:xfrm>
            <a:off x="9157252" y="243784"/>
            <a:ext cx="27432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72" name="Google Shape;72;p30"/>
          <p:cNvSpPr txBox="1">
            <a:spLocks noGrp="1"/>
          </p:cNvSpPr>
          <p:nvPr>
            <p:ph type="ftr" idx="11"/>
          </p:nvPr>
        </p:nvSpPr>
        <p:spPr>
          <a:xfrm>
            <a:off x="192156" y="6356350"/>
            <a:ext cx="4114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800">
                <a:solidFill>
                  <a:srgbClr val="7F7F7F"/>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1"/>
          <p:cNvPicPr preferRelativeResize="0"/>
          <p:nvPr/>
        </p:nvPicPr>
        <p:blipFill rotWithShape="1">
          <a:blip r:embed="rId11">
            <a:alphaModFix/>
          </a:blip>
          <a:srcRect/>
          <a:stretch/>
        </p:blipFill>
        <p:spPr>
          <a:xfrm>
            <a:off x="622" y="218384"/>
            <a:ext cx="12190756" cy="6858000"/>
          </a:xfrm>
          <a:prstGeom prst="rect">
            <a:avLst/>
          </a:prstGeom>
          <a:noFill/>
          <a:ln>
            <a:noFill/>
          </a:ln>
        </p:spPr>
      </p:pic>
      <p:sp>
        <p:nvSpPr>
          <p:cNvPr id="11" name="Google Shape;11;p21"/>
          <p:cNvSpPr txBox="1">
            <a:spLocks noGrp="1"/>
          </p:cNvSpPr>
          <p:nvPr>
            <p:ph type="sldNum" idx="12"/>
          </p:nvPr>
        </p:nvSpPr>
        <p:spPr>
          <a:xfrm>
            <a:off x="9157252" y="243784"/>
            <a:ext cx="27432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0" marR="0" lvl="1" indent="0" algn="r" rtl="0">
              <a:spcBef>
                <a:spcPts val="0"/>
              </a:spcBef>
              <a:buNone/>
              <a:defRPr sz="1200" b="0" i="0" u="none" strike="noStrike" cap="none">
                <a:solidFill>
                  <a:schemeClr val="dk1"/>
                </a:solidFill>
                <a:latin typeface="Arial"/>
                <a:ea typeface="Arial"/>
                <a:cs typeface="Arial"/>
                <a:sym typeface="Arial"/>
              </a:defRPr>
            </a:lvl2pPr>
            <a:lvl3pPr marL="0" marR="0" lvl="2" indent="0" algn="r" rtl="0">
              <a:spcBef>
                <a:spcPts val="0"/>
              </a:spcBef>
              <a:buNone/>
              <a:defRPr sz="1200" b="0" i="0" u="none" strike="noStrike" cap="none">
                <a:solidFill>
                  <a:schemeClr val="dk1"/>
                </a:solidFill>
                <a:latin typeface="Arial"/>
                <a:ea typeface="Arial"/>
                <a:cs typeface="Arial"/>
                <a:sym typeface="Arial"/>
              </a:defRPr>
            </a:lvl3pPr>
            <a:lvl4pPr marL="0" marR="0" lvl="3" indent="0" algn="r" rtl="0">
              <a:spcBef>
                <a:spcPts val="0"/>
              </a:spcBef>
              <a:buNone/>
              <a:defRPr sz="1200" b="0" i="0" u="none" strike="noStrike" cap="none">
                <a:solidFill>
                  <a:schemeClr val="dk1"/>
                </a:solidFill>
                <a:latin typeface="Arial"/>
                <a:ea typeface="Arial"/>
                <a:cs typeface="Arial"/>
                <a:sym typeface="Arial"/>
              </a:defRPr>
            </a:lvl4pPr>
            <a:lvl5pPr marL="0" marR="0" lvl="4" indent="0" algn="r" rtl="0">
              <a:spcBef>
                <a:spcPts val="0"/>
              </a:spcBef>
              <a:buNone/>
              <a:defRPr sz="1200" b="0" i="0" u="none" strike="noStrike" cap="none">
                <a:solidFill>
                  <a:schemeClr val="dk1"/>
                </a:solidFill>
                <a:latin typeface="Arial"/>
                <a:ea typeface="Arial"/>
                <a:cs typeface="Arial"/>
                <a:sym typeface="Arial"/>
              </a:defRPr>
            </a:lvl5pPr>
            <a:lvl6pPr marL="0" marR="0" lvl="5" indent="0" algn="r" rtl="0">
              <a:spcBef>
                <a:spcPts val="0"/>
              </a:spcBef>
              <a:buNone/>
              <a:defRPr sz="1200" b="0" i="0" u="none" strike="noStrike" cap="none">
                <a:solidFill>
                  <a:schemeClr val="dk1"/>
                </a:solidFill>
                <a:latin typeface="Arial"/>
                <a:ea typeface="Arial"/>
                <a:cs typeface="Arial"/>
                <a:sym typeface="Arial"/>
              </a:defRPr>
            </a:lvl6pPr>
            <a:lvl7pPr marL="0" marR="0" lvl="6" indent="0" algn="r" rtl="0">
              <a:spcBef>
                <a:spcPts val="0"/>
              </a:spcBef>
              <a:buNone/>
              <a:defRPr sz="1200" b="0" i="0" u="none" strike="noStrike" cap="none">
                <a:solidFill>
                  <a:schemeClr val="dk1"/>
                </a:solidFill>
                <a:latin typeface="Arial"/>
                <a:ea typeface="Arial"/>
                <a:cs typeface="Arial"/>
                <a:sym typeface="Arial"/>
              </a:defRPr>
            </a:lvl7pPr>
            <a:lvl8pPr marL="0" marR="0" lvl="7" indent="0" algn="r" rtl="0">
              <a:spcBef>
                <a:spcPts val="0"/>
              </a:spcBef>
              <a:buNone/>
              <a:defRPr sz="1200" b="0" i="0" u="none" strike="noStrike" cap="none">
                <a:solidFill>
                  <a:schemeClr val="dk1"/>
                </a:solidFill>
                <a:latin typeface="Arial"/>
                <a:ea typeface="Arial"/>
                <a:cs typeface="Arial"/>
                <a:sym typeface="Arial"/>
              </a:defRPr>
            </a:lvl8pPr>
            <a:lvl9pPr marL="0" marR="0" lvl="8" indent="0" algn="r" rtl="0">
              <a:spcBef>
                <a:spcPts val="0"/>
              </a:spcBef>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2" name="Google Shape;12;p21"/>
          <p:cNvSpPr txBox="1">
            <a:spLocks noGrp="1"/>
          </p:cNvSpPr>
          <p:nvPr>
            <p:ph type="ftr" idx="11"/>
          </p:nvPr>
        </p:nvSpPr>
        <p:spPr>
          <a:xfrm>
            <a:off x="192156"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rgbClr val="7F7F7F"/>
                </a:solidFill>
                <a:latin typeface="Helvetica Neue"/>
                <a:ea typeface="Helvetica Neue"/>
                <a:cs typeface="Helvetica Neue"/>
                <a:sym typeface="Helvetica Neue"/>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cxnSp>
        <p:nvCxnSpPr>
          <p:cNvPr id="13" name="Google Shape;13;p21"/>
          <p:cNvCxnSpPr/>
          <p:nvPr/>
        </p:nvCxnSpPr>
        <p:spPr>
          <a:xfrm>
            <a:off x="251792" y="6335987"/>
            <a:ext cx="11704982" cy="0"/>
          </a:xfrm>
          <a:prstGeom prst="straightConnector1">
            <a:avLst/>
          </a:prstGeom>
          <a:noFill/>
          <a:ln w="9525"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hyperlink" Target="https://www.europeansocialsurvey.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ess.sikt.no/en/series/a1f81168-b864-4838-9701-39bbc6087e30" TargetMode="External"/><Relationship Id="rId5" Type="http://schemas.openxmlformats.org/officeDocument/2006/relationships/hyperlink" Target="https://ess.sikt.no/en/series/655615e6-8e4f-4e84-a9c9-27d24b93f866" TargetMode="External"/><Relationship Id="rId4" Type="http://schemas.openxmlformats.org/officeDocument/2006/relationships/hyperlink" Target="https://www.europeansocialsurvey.org/methodology/ess-methodology/data-and-documentation-availability"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europeansocialsurvey.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ess.sikt.no/en/" TargetMode="External"/><Relationship Id="rId5" Type="http://schemas.openxmlformats.org/officeDocument/2006/relationships/image" Target="../media/image80.png"/><Relationship Id="rId4" Type="http://schemas.openxmlformats.org/officeDocument/2006/relationships/image" Target="../media/image83.png"/></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europeansocialsurvey.org/about/participating-countri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hyperlink" Target="http://infra4next.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ess.sikt.no/en/series/321b06ad-1b98-4b7d-93ad-ca8a24e8788a" TargetMode="External"/><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hyperlink" Target="https://www.europeansocialsurvey.org/contact/disclaimer" TargetMode="External"/><Relationship Id="rId7" Type="http://schemas.openxmlformats.org/officeDocument/2006/relationships/hyperlink" Target="https://creativecommons.org/licenses/by-sa/4.0"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ess-search.nsd.no/" TargetMode="External"/><Relationship Id="rId5" Type="http://schemas.openxmlformats.org/officeDocument/2006/relationships/hyperlink" Target="https://creativecommons.org/licenses/by-nc-sa/4.0" TargetMode="External"/><Relationship Id="rId4" Type="http://schemas.openxmlformats.org/officeDocument/2006/relationships/hyperlink" Target="https://www.europeansocialsurvey.org/data"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europeansocialsurvey.org/contact/disclaimer"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europeansocialsurvey.org/findings" TargetMode="External"/></Relationships>
</file>

<file path=ppt/slides/_rels/slide3.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9" Type="http://schemas.openxmlformats.org/officeDocument/2006/relationships/image" Target="../media/image46.png"/><Relationship Id="rId21" Type="http://schemas.openxmlformats.org/officeDocument/2006/relationships/image" Target="../media/image28.png"/><Relationship Id="rId34" Type="http://schemas.openxmlformats.org/officeDocument/2006/relationships/image" Target="../media/image41.png"/><Relationship Id="rId42" Type="http://schemas.openxmlformats.org/officeDocument/2006/relationships/image" Target="../media/image49.png"/><Relationship Id="rId47" Type="http://schemas.openxmlformats.org/officeDocument/2006/relationships/image" Target="../media/image54.png"/><Relationship Id="rId50" Type="http://schemas.openxmlformats.org/officeDocument/2006/relationships/image" Target="../media/image57.png"/><Relationship Id="rId55" Type="http://schemas.openxmlformats.org/officeDocument/2006/relationships/image" Target="../media/image62.png"/><Relationship Id="rId7"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image" Target="../media/image23.png"/><Relationship Id="rId29" Type="http://schemas.openxmlformats.org/officeDocument/2006/relationships/image" Target="../media/image36.png"/><Relationship Id="rId11" Type="http://schemas.openxmlformats.org/officeDocument/2006/relationships/image" Target="../media/image18.png"/><Relationship Id="rId24" Type="http://schemas.openxmlformats.org/officeDocument/2006/relationships/image" Target="../media/image31.png"/><Relationship Id="rId32" Type="http://schemas.openxmlformats.org/officeDocument/2006/relationships/image" Target="../media/image39.pn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png"/><Relationship Id="rId53" Type="http://schemas.openxmlformats.org/officeDocument/2006/relationships/image" Target="../media/image60.png"/><Relationship Id="rId58" Type="http://schemas.openxmlformats.org/officeDocument/2006/relationships/image" Target="../media/image65.png"/><Relationship Id="rId5" Type="http://schemas.openxmlformats.org/officeDocument/2006/relationships/image" Target="../media/image12.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43" Type="http://schemas.openxmlformats.org/officeDocument/2006/relationships/image" Target="../media/image50.png"/><Relationship Id="rId48" Type="http://schemas.openxmlformats.org/officeDocument/2006/relationships/image" Target="../media/image55.png"/><Relationship Id="rId56" Type="http://schemas.openxmlformats.org/officeDocument/2006/relationships/image" Target="../media/image63.png"/><Relationship Id="rId8" Type="http://schemas.openxmlformats.org/officeDocument/2006/relationships/image" Target="../media/image15.png"/><Relationship Id="rId51" Type="http://schemas.openxmlformats.org/officeDocument/2006/relationships/image" Target="../media/image58.png"/><Relationship Id="rId3" Type="http://schemas.openxmlformats.org/officeDocument/2006/relationships/image" Target="../media/image10.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png"/><Relationship Id="rId38" Type="http://schemas.openxmlformats.org/officeDocument/2006/relationships/image" Target="../media/image45.png"/><Relationship Id="rId46" Type="http://schemas.openxmlformats.org/officeDocument/2006/relationships/image" Target="../media/image53.png"/><Relationship Id="rId59" Type="http://schemas.openxmlformats.org/officeDocument/2006/relationships/image" Target="../media/image66.png"/><Relationship Id="rId20" Type="http://schemas.openxmlformats.org/officeDocument/2006/relationships/image" Target="../media/image27.png"/><Relationship Id="rId41" Type="http://schemas.openxmlformats.org/officeDocument/2006/relationships/image" Target="../media/image48.png"/><Relationship Id="rId54" Type="http://schemas.openxmlformats.org/officeDocument/2006/relationships/image" Target="../media/image61.png"/><Relationship Id="rId1" Type="http://schemas.openxmlformats.org/officeDocument/2006/relationships/slideLayout" Target="../slideLayouts/slideLayout10.xml"/><Relationship Id="rId6" Type="http://schemas.openxmlformats.org/officeDocument/2006/relationships/image" Target="../media/image13.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36" Type="http://schemas.openxmlformats.org/officeDocument/2006/relationships/image" Target="../media/image43.png"/><Relationship Id="rId49" Type="http://schemas.openxmlformats.org/officeDocument/2006/relationships/image" Target="../media/image56.png"/><Relationship Id="rId57" Type="http://schemas.openxmlformats.org/officeDocument/2006/relationships/image" Target="../media/image64.png"/><Relationship Id="rId10" Type="http://schemas.openxmlformats.org/officeDocument/2006/relationships/image" Target="../media/image17.png"/><Relationship Id="rId31" Type="http://schemas.openxmlformats.org/officeDocument/2006/relationships/image" Target="../media/image38.png"/><Relationship Id="rId44" Type="http://schemas.openxmlformats.org/officeDocument/2006/relationships/image" Target="../media/image51.png"/><Relationship Id="rId52" Type="http://schemas.openxmlformats.org/officeDocument/2006/relationships/image" Target="../media/image59.png"/><Relationship Id="rId60"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ess.sikt.no/en/series/655615e6-8e4f-4e84-a9c9-27d24b93f866"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ess.sikt.no/en/series/a46bcac5-b030-444b-9280-441ec97e1bce?tab=overview"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ess.sikt.no/en/series/a46bcac5-b030-444b-9280-441ec97e1bce?tab=them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ess.sikt.no/en/theme/a46bcac5-b030-444b-9280-441ec97e1bce/218bcfdb-2c1b-4b2b-b96a-932ed286fb96"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ess.sikt.no/en/datafile/8e311a9b-6539-4e40-8c7f-aeb0e7b82ab1/60?tab=1&amp;elems=854e5f95-9649-41ad-84ea-3b0b2a78fac6_2"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europeansocialsurvey.org/contact/disclaimer"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3" Type="http://schemas.openxmlformats.org/officeDocument/2006/relationships/hyperlink" Target="https://www.europeansocialsurvey.or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1.png"/><Relationship Id="rId3" Type="http://schemas.openxmlformats.org/officeDocument/2006/relationships/image" Target="../media/image57.png"/><Relationship Id="rId7" Type="http://schemas.openxmlformats.org/officeDocument/2006/relationships/image" Target="../media/image62.png"/><Relationship Id="rId12"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60.png"/><Relationship Id="rId11" Type="http://schemas.openxmlformats.org/officeDocument/2006/relationships/image" Target="../media/image69.png"/><Relationship Id="rId5" Type="http://schemas.openxmlformats.org/officeDocument/2006/relationships/image" Target="../media/image59.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64.png"/><Relationship Id="rId14" Type="http://schemas.openxmlformats.org/officeDocument/2006/relationships/image" Target="../media/image72.png"/></Relationships>
</file>

<file path=ppt/slides/_rels/slide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europeanvaluesstudy.eu/methodology-data-documentation/survey-2017/full-release-evs2017/documentation-survey-2017/"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gesis.org/en/institute/data-usage-terms" TargetMode="External"/><Relationship Id="rId5" Type="http://schemas.openxmlformats.org/officeDocument/2006/relationships/image" Target="../media/image122.png"/><Relationship Id="rId4" Type="http://schemas.openxmlformats.org/officeDocument/2006/relationships/image" Target="../media/image121.png"/></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hyperlink" Target="https://login.gesis.org/realms/gesis/login-actions/registration?client_id=gesis-gws-client&amp;tab_id=RnsDceVVudY&amp;client_data=eyJydSI6Imh0dHBzOi8vc2VhcmNoLmdlc2lzLm9yZy9yZXNlYXJjaF9kYXRhL1pBNzUwMj9sYW5nPWVuIiwicnQiOiJjb2RlIiwicm0iOiJmcmFnbWVudCIsInN0IjoiNTQ1NjJmYTYtNGI0Ni00NGQ3LThmZTYtYzM4ZGVlNjdkNTg1In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46.xml.rels><?xml version="1.0" encoding="UTF-8" standalone="yes"?>
<Relationships xmlns="http://schemas.openxmlformats.org/package/2006/relationships"><Relationship Id="rId3" Type="http://schemas.openxmlformats.org/officeDocument/2006/relationships/hyperlink" Target="https://europeanvaluesstudy.eu/methodology-data-documentation/map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www.ggp-i.org/generations-and-gender-survey/"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hyperlink" Target="https://www.ggp-i.org/ggp-connect-seminar-series/#toc1" TargetMode="External"/><Relationship Id="rId4" Type="http://schemas.openxmlformats.org/officeDocument/2006/relationships/hyperlink" Target="https://www.youtube.com/watch?v=XobC2RoXnp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0.xml.rels><?xml version="1.0" encoding="UTF-8" standalone="yes"?>
<Relationships xmlns="http://schemas.openxmlformats.org/package/2006/relationships"><Relationship Id="rId3" Type="http://schemas.openxmlformats.org/officeDocument/2006/relationships/hyperlink" Target="https://www.ggp-i.org/community/impact/visualisation/"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ggp-i.org/ggs-round-ii/" TargetMode="External"/><Relationship Id="rId5" Type="http://schemas.openxmlformats.org/officeDocument/2006/relationships/image" Target="../media/image137.png"/><Relationship Id="rId4" Type="http://schemas.openxmlformats.org/officeDocument/2006/relationships/image" Target="../media/image136.png"/></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hyperlink" Target="https://doi.org/10.5281/zenodo.12724457" TargetMode="External"/><Relationship Id="rId4" Type="http://schemas.openxmlformats.org/officeDocument/2006/relationships/image" Target="../media/image139.png"/></Relationships>
</file>

<file path=ppt/slides/_rels/slide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5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5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hyperlink" Target="https://ggp.colectica.org/item/int.ggp/e101b705-934c-4dd0-8f09-d2d8b979c311"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5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61.png"/><Relationship Id="rId4" Type="http://schemas.openxmlformats.org/officeDocument/2006/relationships/image" Target="../media/image160.png"/></Relationships>
</file>

<file path=ppt/slides/_rels/slide6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65.xml.rels><?xml version="1.0" encoding="UTF-8" standalone="yes"?>
<Relationships xmlns="http://schemas.openxmlformats.org/package/2006/relationships"><Relationship Id="rId3" Type="http://schemas.openxmlformats.org/officeDocument/2006/relationships/hyperlink" Target="https://nidi.nl/demos/young-adults-question-normative-roles-of-men-and-women-in-society/"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6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hyperlink" Target="https://infra4nextgen.com/i4ng-events/forthcoming-events/" TargetMode="External"/><Relationship Id="rId4" Type="http://schemas.openxmlformats.org/officeDocument/2006/relationships/image" Target="../media/image169.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1.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mailto:irena.vipavc@fdv.uni-lj.si" TargetMode="External"/><Relationship Id="rId4" Type="http://schemas.openxmlformats.org/officeDocument/2006/relationships/hyperlink" Target="mailto:sergeja.masten@fdv.uni-lj.s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
          <p:cNvPicPr preferRelativeResize="0"/>
          <p:nvPr/>
        </p:nvPicPr>
        <p:blipFill rotWithShape="1">
          <a:blip r:embed="rId3">
            <a:alphaModFix/>
          </a:blip>
          <a:srcRect/>
          <a:stretch/>
        </p:blipFill>
        <p:spPr>
          <a:xfrm>
            <a:off x="108247" y="0"/>
            <a:ext cx="12190758" cy="6858000"/>
          </a:xfrm>
          <a:prstGeom prst="rect">
            <a:avLst/>
          </a:prstGeom>
          <a:noFill/>
          <a:ln>
            <a:noFill/>
          </a:ln>
        </p:spPr>
      </p:pic>
      <p:sp>
        <p:nvSpPr>
          <p:cNvPr id="80" name="Google Shape;80;p1"/>
          <p:cNvSpPr txBox="1"/>
          <p:nvPr/>
        </p:nvSpPr>
        <p:spPr>
          <a:xfrm>
            <a:off x="281600" y="2994100"/>
            <a:ext cx="6375300" cy="2479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800"/>
              <a:buFont typeface="Arial"/>
              <a:buNone/>
            </a:pPr>
            <a:r>
              <a:rPr lang="en-GB" sz="2600" b="1" i="0" u="none" strike="noStrike" cap="none">
                <a:solidFill>
                  <a:schemeClr val="dk1"/>
                </a:solidFill>
              </a:rPr>
              <a:t>Sergeja Masten &amp; Irena Vipavc Brvar </a:t>
            </a:r>
            <a:r>
              <a:rPr lang="en-GB" sz="2400" i="0" u="none" strike="noStrike" cap="none">
                <a:solidFill>
                  <a:schemeClr val="dk1"/>
                </a:solidFill>
              </a:rPr>
              <a:t>Slovenian Social Science Data</a:t>
            </a:r>
            <a:r>
              <a:rPr lang="en-GB" sz="2400">
                <a:solidFill>
                  <a:schemeClr val="dk1"/>
                </a:solidFill>
              </a:rPr>
              <a:t> </a:t>
            </a:r>
            <a:r>
              <a:rPr lang="en-GB" sz="2400" i="0" u="none" strike="noStrike" cap="none">
                <a:solidFill>
                  <a:schemeClr val="dk1"/>
                </a:solidFill>
              </a:rPr>
              <a:t>Archives</a:t>
            </a:r>
            <a:endParaRPr sz="1000"/>
          </a:p>
          <a:p>
            <a:pPr marL="0" marR="0" lvl="0" indent="0" algn="l" rtl="0">
              <a:lnSpc>
                <a:spcPct val="90000"/>
              </a:lnSpc>
              <a:spcBef>
                <a:spcPts val="1000"/>
              </a:spcBef>
              <a:spcAft>
                <a:spcPts val="0"/>
              </a:spcAft>
              <a:buClr>
                <a:schemeClr val="dk1"/>
              </a:buClr>
              <a:buSzPts val="2000"/>
              <a:buFont typeface="Arial"/>
              <a:buNone/>
            </a:pPr>
            <a:endParaRPr sz="2000" i="0" u="none" strike="noStrike" cap="none">
              <a:solidFill>
                <a:schemeClr val="dk1"/>
              </a:solidFill>
            </a:endParaRPr>
          </a:p>
          <a:p>
            <a:pPr marL="0" marR="0" lvl="0" indent="0" algn="l" rtl="0">
              <a:lnSpc>
                <a:spcPct val="90000"/>
              </a:lnSpc>
              <a:spcBef>
                <a:spcPts val="1000"/>
              </a:spcBef>
              <a:spcAft>
                <a:spcPts val="0"/>
              </a:spcAft>
              <a:buClr>
                <a:schemeClr val="dk1"/>
              </a:buClr>
              <a:buSzPts val="2000"/>
              <a:buFont typeface="Arial"/>
              <a:buNone/>
            </a:pPr>
            <a:r>
              <a:rPr lang="en-GB" sz="2000" i="0" u="none" strike="noStrike" cap="none">
                <a:solidFill>
                  <a:schemeClr val="dk1"/>
                </a:solidFill>
              </a:rPr>
              <a:t>9 May 2025</a:t>
            </a:r>
            <a:endParaRPr sz="2000" i="0" u="none" strike="noStrike" cap="none">
              <a:solidFill>
                <a:schemeClr val="dk1"/>
              </a:solidFill>
            </a:endParaRPr>
          </a:p>
        </p:txBody>
      </p:sp>
      <p:cxnSp>
        <p:nvCxnSpPr>
          <p:cNvPr id="81" name="Google Shape;81;p1"/>
          <p:cNvCxnSpPr/>
          <p:nvPr/>
        </p:nvCxnSpPr>
        <p:spPr>
          <a:xfrm>
            <a:off x="251792" y="6335987"/>
            <a:ext cx="11704982" cy="0"/>
          </a:xfrm>
          <a:prstGeom prst="straightConnector1">
            <a:avLst/>
          </a:prstGeom>
          <a:noFill/>
          <a:ln w="9525" cap="flat" cmpd="sng">
            <a:solidFill>
              <a:schemeClr val="dk1"/>
            </a:solidFill>
            <a:prstDash val="solid"/>
            <a:miter lim="800000"/>
            <a:headEnd type="none" w="sm" len="sm"/>
            <a:tailEnd type="none" w="sm" len="sm"/>
          </a:ln>
        </p:spPr>
      </p:cxnSp>
      <p:pic>
        <p:nvPicPr>
          <p:cNvPr id="82" name="Google Shape;82;p1"/>
          <p:cNvPicPr preferRelativeResize="0"/>
          <p:nvPr/>
        </p:nvPicPr>
        <p:blipFill rotWithShape="1">
          <a:blip r:embed="rId4">
            <a:alphaModFix/>
          </a:blip>
          <a:srcRect/>
          <a:stretch/>
        </p:blipFill>
        <p:spPr>
          <a:xfrm>
            <a:off x="281601" y="6417275"/>
            <a:ext cx="620445" cy="383260"/>
          </a:xfrm>
          <a:prstGeom prst="rect">
            <a:avLst/>
          </a:prstGeom>
          <a:noFill/>
          <a:ln>
            <a:noFill/>
          </a:ln>
        </p:spPr>
      </p:pic>
      <p:sp>
        <p:nvSpPr>
          <p:cNvPr id="83" name="Google Shape;83;p1"/>
          <p:cNvSpPr txBox="1"/>
          <p:nvPr/>
        </p:nvSpPr>
        <p:spPr>
          <a:xfrm>
            <a:off x="902046" y="6446580"/>
            <a:ext cx="4470300" cy="381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000"/>
              <a:buFont typeface="Arial"/>
              <a:buNone/>
            </a:pPr>
            <a:r>
              <a:rPr lang="en-GB" sz="1700" i="1" u="none" strike="noStrike" cap="none">
                <a:solidFill>
                  <a:schemeClr val="dk1"/>
                </a:solidFill>
              </a:rPr>
              <a:t>Funded by the European Union</a:t>
            </a:r>
            <a:endParaRPr sz="1100"/>
          </a:p>
        </p:txBody>
      </p:sp>
      <p:pic>
        <p:nvPicPr>
          <p:cNvPr id="84" name="Google Shape;84;p1" title="UL_logoSLO-ENG-CMYK_barv.jpg"/>
          <p:cNvPicPr preferRelativeResize="0"/>
          <p:nvPr/>
        </p:nvPicPr>
        <p:blipFill>
          <a:blip r:embed="rId5">
            <a:alphaModFix/>
          </a:blip>
          <a:stretch>
            <a:fillRect/>
          </a:stretch>
        </p:blipFill>
        <p:spPr>
          <a:xfrm>
            <a:off x="9089850" y="196375"/>
            <a:ext cx="2866924" cy="865124"/>
          </a:xfrm>
          <a:prstGeom prst="rect">
            <a:avLst/>
          </a:prstGeom>
          <a:noFill/>
          <a:ln>
            <a:noFill/>
          </a:ln>
        </p:spPr>
      </p:pic>
      <p:pic>
        <p:nvPicPr>
          <p:cNvPr id="85" name="Google Shape;85;p1"/>
          <p:cNvPicPr preferRelativeResize="0"/>
          <p:nvPr/>
        </p:nvPicPr>
        <p:blipFill>
          <a:blip r:embed="rId6">
            <a:alphaModFix/>
          </a:blip>
          <a:stretch>
            <a:fillRect/>
          </a:stretch>
        </p:blipFill>
        <p:spPr>
          <a:xfrm>
            <a:off x="10426812" y="1061500"/>
            <a:ext cx="1158413" cy="830187"/>
          </a:xfrm>
          <a:prstGeom prst="rect">
            <a:avLst/>
          </a:prstGeom>
          <a:noFill/>
          <a:ln>
            <a:noFill/>
          </a:ln>
        </p:spPr>
      </p:pic>
      <p:pic>
        <p:nvPicPr>
          <p:cNvPr id="86" name="Google Shape;86;p1"/>
          <p:cNvPicPr preferRelativeResize="0"/>
          <p:nvPr/>
        </p:nvPicPr>
        <p:blipFill>
          <a:blip r:embed="rId7">
            <a:alphaModFix/>
          </a:blip>
          <a:stretch>
            <a:fillRect/>
          </a:stretch>
        </p:blipFill>
        <p:spPr>
          <a:xfrm>
            <a:off x="9674450" y="1590150"/>
            <a:ext cx="2183400" cy="1455600"/>
          </a:xfrm>
          <a:prstGeom prst="rect">
            <a:avLst/>
          </a:prstGeom>
          <a:noFill/>
          <a:ln>
            <a:noFill/>
          </a:ln>
        </p:spPr>
      </p:pic>
      <p:sp>
        <p:nvSpPr>
          <p:cNvPr id="87" name="Google Shape;87;p1"/>
          <p:cNvSpPr txBox="1"/>
          <p:nvPr/>
        </p:nvSpPr>
        <p:spPr>
          <a:xfrm>
            <a:off x="341375" y="344274"/>
            <a:ext cx="8973300" cy="2283300"/>
          </a:xfrm>
          <a:prstGeom prst="rect">
            <a:avLst/>
          </a:prstGeom>
          <a:noFill/>
          <a:ln>
            <a:noFill/>
          </a:ln>
        </p:spPr>
        <p:txBody>
          <a:bodyPr spcFirstLastPara="1" wrap="square" lIns="91425" tIns="45700" rIns="91425" bIns="45700" anchor="t" anchorCtr="0">
            <a:normAutofit fontScale="70000"/>
          </a:bodyPr>
          <a:lstStyle/>
          <a:p>
            <a:pPr marL="0" marR="0" lvl="0" indent="0" algn="l" rtl="0">
              <a:lnSpc>
                <a:spcPct val="100000"/>
              </a:lnSpc>
              <a:spcBef>
                <a:spcPts val="0"/>
              </a:spcBef>
              <a:spcAft>
                <a:spcPts val="0"/>
              </a:spcAft>
              <a:buClr>
                <a:schemeClr val="dk1"/>
              </a:buClr>
              <a:buSzPct val="100000"/>
              <a:buFont typeface="Arial"/>
              <a:buNone/>
            </a:pPr>
            <a:r>
              <a:rPr lang="en-GB" sz="4400" b="0" u="none" strike="noStrike" cap="none">
                <a:solidFill>
                  <a:schemeClr val="dk1"/>
                </a:solidFill>
                <a:latin typeface="Arial"/>
                <a:ea typeface="Arial"/>
                <a:cs typeface="Arial"/>
                <a:sym typeface="Arial"/>
              </a:rPr>
              <a:t>Webinar</a:t>
            </a:r>
            <a:endParaRPr/>
          </a:p>
          <a:p>
            <a:pPr marL="0" marR="0" lvl="0" indent="0" algn="l" rtl="0">
              <a:lnSpc>
                <a:spcPct val="100000"/>
              </a:lnSpc>
              <a:spcBef>
                <a:spcPts val="1000"/>
              </a:spcBef>
              <a:spcAft>
                <a:spcPts val="0"/>
              </a:spcAft>
              <a:buClr>
                <a:schemeClr val="dk1"/>
              </a:buClr>
              <a:buSzPct val="100000"/>
              <a:buFont typeface="Arial"/>
              <a:buNone/>
            </a:pPr>
            <a:r>
              <a:rPr lang="en-GB" sz="4400" b="1" i="0" u="none" strike="noStrike" cap="none">
                <a:solidFill>
                  <a:schemeClr val="dk1"/>
                </a:solidFill>
              </a:rPr>
              <a:t>Gateway to knowledge: </a:t>
            </a:r>
            <a:endParaRPr sz="4400" b="1" i="0" u="none" strike="noStrike" cap="none">
              <a:solidFill>
                <a:schemeClr val="dk1"/>
              </a:solidFill>
            </a:endParaRPr>
          </a:p>
          <a:p>
            <a:pPr marL="0" marR="0" lvl="0" indent="0" algn="l" rtl="0">
              <a:lnSpc>
                <a:spcPct val="100000"/>
              </a:lnSpc>
              <a:spcBef>
                <a:spcPts val="0"/>
              </a:spcBef>
              <a:spcAft>
                <a:spcPts val="0"/>
              </a:spcAft>
              <a:buClr>
                <a:schemeClr val="dk1"/>
              </a:buClr>
              <a:buSzPct val="100000"/>
              <a:buFont typeface="Arial"/>
              <a:buNone/>
            </a:pPr>
            <a:r>
              <a:rPr lang="en-GB" sz="4400" b="1" i="0" u="none" strike="noStrike" cap="none">
                <a:solidFill>
                  <a:schemeClr val="dk1"/>
                </a:solidFill>
              </a:rPr>
              <a:t>Accessing data from established European social science research programmes</a:t>
            </a:r>
            <a:endParaRPr b="1"/>
          </a:p>
        </p:txBody>
      </p:sp>
      <p:pic>
        <p:nvPicPr>
          <p:cNvPr id="88" name="Google Shape;88;p1"/>
          <p:cNvPicPr preferRelativeResize="0"/>
          <p:nvPr/>
        </p:nvPicPr>
        <p:blipFill>
          <a:blip r:embed="rId8">
            <a:alphaModFix/>
          </a:blip>
          <a:stretch>
            <a:fillRect/>
          </a:stretch>
        </p:blipFill>
        <p:spPr>
          <a:xfrm>
            <a:off x="10029375" y="6412175"/>
            <a:ext cx="1828475" cy="41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g35634809ef1_0_177"/>
          <p:cNvPicPr preferRelativeResize="0"/>
          <p:nvPr/>
        </p:nvPicPr>
        <p:blipFill rotWithShape="1">
          <a:blip r:embed="rId3">
            <a:alphaModFix/>
          </a:blip>
          <a:srcRect/>
          <a:stretch/>
        </p:blipFill>
        <p:spPr>
          <a:xfrm>
            <a:off x="108247" y="0"/>
            <a:ext cx="12190758" cy="6858000"/>
          </a:xfrm>
          <a:prstGeom prst="rect">
            <a:avLst/>
          </a:prstGeom>
          <a:noFill/>
          <a:ln>
            <a:noFill/>
          </a:ln>
        </p:spPr>
      </p:pic>
      <p:sp>
        <p:nvSpPr>
          <p:cNvPr id="241" name="Google Shape;241;g35634809ef1_0_177"/>
          <p:cNvSpPr txBox="1"/>
          <p:nvPr/>
        </p:nvSpPr>
        <p:spPr>
          <a:xfrm>
            <a:off x="281600" y="2994100"/>
            <a:ext cx="6375300" cy="2479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800"/>
              <a:buFont typeface="Arial"/>
              <a:buNone/>
            </a:pPr>
            <a:r>
              <a:rPr lang="en-GB" sz="2600" b="1" i="0" u="none" strike="noStrike" cap="none">
                <a:solidFill>
                  <a:schemeClr val="dk1"/>
                </a:solidFill>
              </a:rPr>
              <a:t>Sergeja Masten &amp; Irena Vipavc Brvar </a:t>
            </a:r>
            <a:r>
              <a:rPr lang="en-GB" sz="2400" i="0" u="none" strike="noStrike" cap="none">
                <a:solidFill>
                  <a:schemeClr val="dk1"/>
                </a:solidFill>
              </a:rPr>
              <a:t>Slovenian Social Science Data</a:t>
            </a:r>
            <a:r>
              <a:rPr lang="en-GB" sz="2400">
                <a:solidFill>
                  <a:schemeClr val="dk1"/>
                </a:solidFill>
              </a:rPr>
              <a:t> </a:t>
            </a:r>
            <a:r>
              <a:rPr lang="en-GB" sz="2400" i="0" u="none" strike="noStrike" cap="none">
                <a:solidFill>
                  <a:schemeClr val="dk1"/>
                </a:solidFill>
              </a:rPr>
              <a:t>Archives</a:t>
            </a:r>
            <a:endParaRPr sz="1000"/>
          </a:p>
          <a:p>
            <a:pPr marL="0" marR="0" lvl="0" indent="0" algn="l" rtl="0">
              <a:lnSpc>
                <a:spcPct val="90000"/>
              </a:lnSpc>
              <a:spcBef>
                <a:spcPts val="1000"/>
              </a:spcBef>
              <a:spcAft>
                <a:spcPts val="0"/>
              </a:spcAft>
              <a:buClr>
                <a:schemeClr val="dk1"/>
              </a:buClr>
              <a:buSzPts val="2000"/>
              <a:buFont typeface="Arial"/>
              <a:buNone/>
            </a:pPr>
            <a:endParaRPr sz="2000" i="0" u="none" strike="noStrike" cap="none">
              <a:solidFill>
                <a:schemeClr val="dk1"/>
              </a:solidFill>
            </a:endParaRPr>
          </a:p>
          <a:p>
            <a:pPr marL="0" marR="0" lvl="0" indent="0" algn="l" rtl="0">
              <a:lnSpc>
                <a:spcPct val="90000"/>
              </a:lnSpc>
              <a:spcBef>
                <a:spcPts val="1000"/>
              </a:spcBef>
              <a:spcAft>
                <a:spcPts val="0"/>
              </a:spcAft>
              <a:buClr>
                <a:schemeClr val="dk1"/>
              </a:buClr>
              <a:buSzPts val="2000"/>
              <a:buFont typeface="Arial"/>
              <a:buNone/>
            </a:pPr>
            <a:r>
              <a:rPr lang="en-GB" sz="2000" i="0" u="none" strike="noStrike" cap="none">
                <a:solidFill>
                  <a:schemeClr val="dk1"/>
                </a:solidFill>
              </a:rPr>
              <a:t>9 May 2025</a:t>
            </a:r>
            <a:endParaRPr sz="2000" i="0" u="none" strike="noStrike" cap="none">
              <a:solidFill>
                <a:schemeClr val="dk1"/>
              </a:solidFill>
            </a:endParaRPr>
          </a:p>
        </p:txBody>
      </p:sp>
      <p:cxnSp>
        <p:nvCxnSpPr>
          <p:cNvPr id="242" name="Google Shape;242;g35634809ef1_0_177"/>
          <p:cNvCxnSpPr/>
          <p:nvPr/>
        </p:nvCxnSpPr>
        <p:spPr>
          <a:xfrm>
            <a:off x="251792" y="6335987"/>
            <a:ext cx="11705100" cy="0"/>
          </a:xfrm>
          <a:prstGeom prst="straightConnector1">
            <a:avLst/>
          </a:prstGeom>
          <a:noFill/>
          <a:ln w="9525" cap="flat" cmpd="sng">
            <a:solidFill>
              <a:schemeClr val="dk1"/>
            </a:solidFill>
            <a:prstDash val="solid"/>
            <a:miter lim="800000"/>
            <a:headEnd type="none" w="sm" len="sm"/>
            <a:tailEnd type="none" w="sm" len="sm"/>
          </a:ln>
        </p:spPr>
      </p:cxnSp>
      <p:pic>
        <p:nvPicPr>
          <p:cNvPr id="243" name="Google Shape;243;g35634809ef1_0_177"/>
          <p:cNvPicPr preferRelativeResize="0"/>
          <p:nvPr/>
        </p:nvPicPr>
        <p:blipFill rotWithShape="1">
          <a:blip r:embed="rId4">
            <a:alphaModFix/>
          </a:blip>
          <a:srcRect/>
          <a:stretch/>
        </p:blipFill>
        <p:spPr>
          <a:xfrm>
            <a:off x="281601" y="6417275"/>
            <a:ext cx="620445" cy="383260"/>
          </a:xfrm>
          <a:prstGeom prst="rect">
            <a:avLst/>
          </a:prstGeom>
          <a:noFill/>
          <a:ln>
            <a:noFill/>
          </a:ln>
        </p:spPr>
      </p:pic>
      <p:sp>
        <p:nvSpPr>
          <p:cNvPr id="244" name="Google Shape;244;g35634809ef1_0_177"/>
          <p:cNvSpPr txBox="1"/>
          <p:nvPr/>
        </p:nvSpPr>
        <p:spPr>
          <a:xfrm>
            <a:off x="902046" y="6446580"/>
            <a:ext cx="4470300" cy="381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000"/>
              <a:buFont typeface="Arial"/>
              <a:buNone/>
            </a:pPr>
            <a:r>
              <a:rPr lang="en-GB" sz="1700" i="1" u="none" strike="noStrike" cap="none">
                <a:solidFill>
                  <a:schemeClr val="dk1"/>
                </a:solidFill>
              </a:rPr>
              <a:t>Funded by the European Union</a:t>
            </a:r>
            <a:endParaRPr sz="1100"/>
          </a:p>
        </p:txBody>
      </p:sp>
      <p:pic>
        <p:nvPicPr>
          <p:cNvPr id="245" name="Google Shape;245;g35634809ef1_0_177" title="UL_logoSLO-ENG-CMYK_barv.jpg"/>
          <p:cNvPicPr preferRelativeResize="0"/>
          <p:nvPr/>
        </p:nvPicPr>
        <p:blipFill>
          <a:blip r:embed="rId5">
            <a:alphaModFix/>
          </a:blip>
          <a:stretch>
            <a:fillRect/>
          </a:stretch>
        </p:blipFill>
        <p:spPr>
          <a:xfrm>
            <a:off x="9089850" y="196375"/>
            <a:ext cx="2866924" cy="865124"/>
          </a:xfrm>
          <a:prstGeom prst="rect">
            <a:avLst/>
          </a:prstGeom>
          <a:noFill/>
          <a:ln>
            <a:noFill/>
          </a:ln>
        </p:spPr>
      </p:pic>
      <p:pic>
        <p:nvPicPr>
          <p:cNvPr id="246" name="Google Shape;246;g35634809ef1_0_177"/>
          <p:cNvPicPr preferRelativeResize="0"/>
          <p:nvPr/>
        </p:nvPicPr>
        <p:blipFill>
          <a:blip r:embed="rId6">
            <a:alphaModFix/>
          </a:blip>
          <a:stretch>
            <a:fillRect/>
          </a:stretch>
        </p:blipFill>
        <p:spPr>
          <a:xfrm>
            <a:off x="10426812" y="1061500"/>
            <a:ext cx="1158413" cy="830187"/>
          </a:xfrm>
          <a:prstGeom prst="rect">
            <a:avLst/>
          </a:prstGeom>
          <a:noFill/>
          <a:ln>
            <a:noFill/>
          </a:ln>
        </p:spPr>
      </p:pic>
      <p:pic>
        <p:nvPicPr>
          <p:cNvPr id="247" name="Google Shape;247;g35634809ef1_0_177"/>
          <p:cNvPicPr preferRelativeResize="0"/>
          <p:nvPr/>
        </p:nvPicPr>
        <p:blipFill>
          <a:blip r:embed="rId7">
            <a:alphaModFix/>
          </a:blip>
          <a:stretch>
            <a:fillRect/>
          </a:stretch>
        </p:blipFill>
        <p:spPr>
          <a:xfrm>
            <a:off x="9674450" y="1590150"/>
            <a:ext cx="2183400" cy="1455600"/>
          </a:xfrm>
          <a:prstGeom prst="rect">
            <a:avLst/>
          </a:prstGeom>
          <a:noFill/>
          <a:ln>
            <a:noFill/>
          </a:ln>
        </p:spPr>
      </p:pic>
      <p:sp>
        <p:nvSpPr>
          <p:cNvPr id="248" name="Google Shape;248;g35634809ef1_0_177"/>
          <p:cNvSpPr txBox="1"/>
          <p:nvPr/>
        </p:nvSpPr>
        <p:spPr>
          <a:xfrm>
            <a:off x="341375" y="344274"/>
            <a:ext cx="8973300" cy="2283300"/>
          </a:xfrm>
          <a:prstGeom prst="rect">
            <a:avLst/>
          </a:prstGeom>
          <a:noFill/>
          <a:ln>
            <a:noFill/>
          </a:ln>
        </p:spPr>
        <p:txBody>
          <a:bodyPr spcFirstLastPara="1" wrap="square" lIns="91425" tIns="45700" rIns="91425" bIns="45700" anchor="t" anchorCtr="0">
            <a:normAutofit fontScale="70000"/>
          </a:bodyPr>
          <a:lstStyle/>
          <a:p>
            <a:pPr marL="0" marR="0" lvl="0" indent="0" algn="l" rtl="0">
              <a:lnSpc>
                <a:spcPct val="100000"/>
              </a:lnSpc>
              <a:spcBef>
                <a:spcPts val="0"/>
              </a:spcBef>
              <a:spcAft>
                <a:spcPts val="0"/>
              </a:spcAft>
              <a:buClr>
                <a:schemeClr val="dk1"/>
              </a:buClr>
              <a:buSzPct val="100000"/>
              <a:buFont typeface="Arial"/>
              <a:buNone/>
            </a:pPr>
            <a:r>
              <a:rPr lang="en-GB" sz="4400" b="0" u="none" strike="noStrike" cap="none">
                <a:solidFill>
                  <a:schemeClr val="dk1"/>
                </a:solidFill>
                <a:latin typeface="Arial"/>
                <a:ea typeface="Arial"/>
                <a:cs typeface="Arial"/>
                <a:sym typeface="Arial"/>
              </a:rPr>
              <a:t>Webinar</a:t>
            </a:r>
            <a:endParaRPr/>
          </a:p>
          <a:p>
            <a:pPr marL="0" marR="0" lvl="0" indent="0" algn="l" rtl="0">
              <a:lnSpc>
                <a:spcPct val="100000"/>
              </a:lnSpc>
              <a:spcBef>
                <a:spcPts val="1000"/>
              </a:spcBef>
              <a:spcAft>
                <a:spcPts val="0"/>
              </a:spcAft>
              <a:buClr>
                <a:schemeClr val="dk1"/>
              </a:buClr>
              <a:buSzPct val="100000"/>
              <a:buFont typeface="Arial"/>
              <a:buNone/>
            </a:pPr>
            <a:r>
              <a:rPr lang="en-GB" sz="4400" b="1" i="0" u="none" strike="noStrike" cap="none">
                <a:solidFill>
                  <a:schemeClr val="dk1"/>
                </a:solidFill>
              </a:rPr>
              <a:t>Gateway to knowledge: </a:t>
            </a:r>
            <a:endParaRPr sz="4400" b="1" i="0" u="none" strike="noStrike" cap="none">
              <a:solidFill>
                <a:schemeClr val="dk1"/>
              </a:solidFill>
            </a:endParaRPr>
          </a:p>
          <a:p>
            <a:pPr marL="0" marR="0" lvl="0" indent="0" algn="l" rtl="0">
              <a:lnSpc>
                <a:spcPct val="100000"/>
              </a:lnSpc>
              <a:spcBef>
                <a:spcPts val="0"/>
              </a:spcBef>
              <a:spcAft>
                <a:spcPts val="0"/>
              </a:spcAft>
              <a:buClr>
                <a:schemeClr val="dk1"/>
              </a:buClr>
              <a:buSzPct val="100000"/>
              <a:buFont typeface="Arial"/>
              <a:buNone/>
            </a:pPr>
            <a:r>
              <a:rPr lang="en-GB" sz="4400" b="1" i="0" u="none" strike="noStrike" cap="none">
                <a:solidFill>
                  <a:schemeClr val="dk1"/>
                </a:solidFill>
              </a:rPr>
              <a:t>Accessing data from established European social science research programmes</a:t>
            </a:r>
            <a:endParaRPr b="1"/>
          </a:p>
        </p:txBody>
      </p:sp>
      <p:pic>
        <p:nvPicPr>
          <p:cNvPr id="249" name="Google Shape;249;g35634809ef1_0_177"/>
          <p:cNvPicPr preferRelativeResize="0"/>
          <p:nvPr/>
        </p:nvPicPr>
        <p:blipFill>
          <a:blip r:embed="rId8">
            <a:alphaModFix/>
          </a:blip>
          <a:stretch>
            <a:fillRect/>
          </a:stretch>
        </p:blipFill>
        <p:spPr>
          <a:xfrm>
            <a:off x="10029375" y="6412175"/>
            <a:ext cx="1828475" cy="410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
          <p:cNvSpPr txBox="1">
            <a:spLocks noGrp="1"/>
          </p:cNvSpPr>
          <p:nvPr>
            <p:ph type="title"/>
          </p:nvPr>
        </p:nvSpPr>
        <p:spPr>
          <a:xfrm>
            <a:off x="566420" y="1058386"/>
            <a:ext cx="8145228"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GB"/>
              <a:t>Goals of this webinar</a:t>
            </a:r>
            <a:endParaRPr/>
          </a:p>
        </p:txBody>
      </p:sp>
      <p:sp>
        <p:nvSpPr>
          <p:cNvPr id="255" name="Google Shape;255;p2"/>
          <p:cNvSpPr txBox="1">
            <a:spLocks noGrp="1"/>
          </p:cNvSpPr>
          <p:nvPr>
            <p:ph type="body" idx="1"/>
          </p:nvPr>
        </p:nvSpPr>
        <p:spPr>
          <a:xfrm>
            <a:off x="566420" y="1721168"/>
            <a:ext cx="10240728"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chemeClr val="dk1"/>
              </a:buClr>
              <a:buSzPts val="2400"/>
              <a:buChar char="•"/>
            </a:pPr>
            <a:r>
              <a:rPr lang="en-GB" sz="2400" b="1"/>
              <a:t>Understand data access</a:t>
            </a:r>
            <a:r>
              <a:rPr lang="en-GB" sz="2400"/>
              <a:t> to existing social science survey data in Europe.</a:t>
            </a:r>
            <a:endParaRPr/>
          </a:p>
          <a:p>
            <a:pPr marL="228600" lvl="0" indent="-228600" algn="l" rtl="0">
              <a:lnSpc>
                <a:spcPct val="90000"/>
              </a:lnSpc>
              <a:spcBef>
                <a:spcPts val="1000"/>
              </a:spcBef>
              <a:spcAft>
                <a:spcPts val="0"/>
              </a:spcAft>
              <a:buClr>
                <a:schemeClr val="dk1"/>
              </a:buClr>
              <a:buSzPts val="2400"/>
              <a:buChar char="•"/>
            </a:pPr>
            <a:r>
              <a:rPr lang="en-GB" sz="2400"/>
              <a:t>Have clear guidance on the </a:t>
            </a:r>
            <a:r>
              <a:rPr lang="en-GB" sz="2400" b="1"/>
              <a:t>licensing terms </a:t>
            </a:r>
            <a:r>
              <a:rPr lang="en-GB" sz="2400"/>
              <a:t>and permissions required to reusing data and documentation.</a:t>
            </a:r>
            <a:endParaRPr/>
          </a:p>
          <a:p>
            <a:pPr marL="228600" lvl="0" indent="-228600" algn="l" rtl="0">
              <a:lnSpc>
                <a:spcPct val="90000"/>
              </a:lnSpc>
              <a:spcBef>
                <a:spcPts val="1000"/>
              </a:spcBef>
              <a:spcAft>
                <a:spcPts val="0"/>
              </a:spcAft>
              <a:buClr>
                <a:schemeClr val="dk1"/>
              </a:buClr>
              <a:buSzPts val="2400"/>
              <a:buChar char="•"/>
            </a:pPr>
            <a:r>
              <a:rPr lang="en-GB" sz="2400"/>
              <a:t>Hold </a:t>
            </a:r>
            <a:r>
              <a:rPr lang="en-GB" sz="2400" b="1"/>
              <a:t>practical resources and guidelines </a:t>
            </a:r>
            <a:r>
              <a:rPr lang="en-GB" sz="2400"/>
              <a:t>to facilitate data access and reuse.</a:t>
            </a:r>
            <a:endParaRPr/>
          </a:p>
          <a:p>
            <a:pPr marL="228600" lvl="0" indent="-228600" algn="l" rtl="0">
              <a:lnSpc>
                <a:spcPct val="90000"/>
              </a:lnSpc>
              <a:spcBef>
                <a:spcPts val="1000"/>
              </a:spcBef>
              <a:spcAft>
                <a:spcPts val="0"/>
              </a:spcAft>
              <a:buClr>
                <a:schemeClr val="dk1"/>
              </a:buClr>
              <a:buSzPts val="2400"/>
              <a:buChar char="•"/>
            </a:pPr>
            <a:r>
              <a:rPr lang="en-GB" sz="2400"/>
              <a:t>Have </a:t>
            </a:r>
            <a:r>
              <a:rPr lang="en-GB" sz="2400" b="1"/>
              <a:t>confidence in using established data </a:t>
            </a:r>
            <a:r>
              <a:rPr lang="en-GB" sz="2400"/>
              <a:t>and gain the necessary knowledge to effectively incorporate existing datasets into your research.</a:t>
            </a:r>
            <a:endParaRPr/>
          </a:p>
          <a:p>
            <a:pPr marL="228600" lvl="0" indent="-228600" algn="l" rtl="0">
              <a:lnSpc>
                <a:spcPct val="90000"/>
              </a:lnSpc>
              <a:spcBef>
                <a:spcPts val="1000"/>
              </a:spcBef>
              <a:spcAft>
                <a:spcPts val="0"/>
              </a:spcAft>
              <a:buClr>
                <a:schemeClr val="dk1"/>
              </a:buClr>
              <a:buSzPts val="2400"/>
              <a:buChar char="•"/>
            </a:pPr>
            <a:r>
              <a:rPr lang="en-GB" sz="2400"/>
              <a:t>Be able to </a:t>
            </a:r>
            <a:r>
              <a:rPr lang="en-GB" sz="2400" b="1"/>
              <a:t>navigate research requirements </a:t>
            </a:r>
            <a:r>
              <a:rPr lang="en-GB" sz="2400"/>
              <a:t>– learn if a research ID is required and how to comply with data access policies.</a:t>
            </a:r>
            <a:endParaRPr/>
          </a:p>
          <a:p>
            <a:pPr marL="228600" lvl="0" indent="-101600" algn="l" rtl="0">
              <a:lnSpc>
                <a:spcPct val="90000"/>
              </a:lnSpc>
              <a:spcBef>
                <a:spcPts val="1000"/>
              </a:spcBef>
              <a:spcAft>
                <a:spcPts val="0"/>
              </a:spcAft>
              <a:buClr>
                <a:schemeClr val="dk1"/>
              </a:buClr>
              <a:buSzPts val="2000"/>
              <a:buNone/>
            </a:pPr>
            <a:endParaRPr sz="2000"/>
          </a:p>
        </p:txBody>
      </p:sp>
      <p:sp>
        <p:nvSpPr>
          <p:cNvPr id="256" name="Google Shape;256;p2"/>
          <p:cNvSpPr txBox="1">
            <a:spLocks noGrp="1"/>
          </p:cNvSpPr>
          <p:nvPr>
            <p:ph type="sldNum" idx="12"/>
          </p:nvPr>
        </p:nvSpPr>
        <p:spPr>
          <a:xfrm>
            <a:off x="9157252" y="243784"/>
            <a:ext cx="27432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11</a:t>
            </a:fld>
            <a:endParaRPr/>
          </a:p>
        </p:txBody>
      </p:sp>
      <p:sp>
        <p:nvSpPr>
          <p:cNvPr id="257" name="Google Shape;257;p2"/>
          <p:cNvSpPr txBox="1">
            <a:spLocks noGrp="1"/>
          </p:cNvSpPr>
          <p:nvPr>
            <p:ph type="ftr" idx="11"/>
          </p:nvPr>
        </p:nvSpPr>
        <p:spPr>
          <a:xfrm>
            <a:off x="192156" y="6356350"/>
            <a:ext cx="41148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355bbb954f1_0_77"/>
          <p:cNvSpPr txBox="1">
            <a:spLocks noGrp="1"/>
          </p:cNvSpPr>
          <p:nvPr>
            <p:ph type="title"/>
          </p:nvPr>
        </p:nvSpPr>
        <p:spPr>
          <a:xfrm>
            <a:off x="2796020" y="395486"/>
            <a:ext cx="81453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European social science research programmes in focus</a:t>
            </a:r>
            <a:endParaRPr/>
          </a:p>
        </p:txBody>
      </p:sp>
      <p:sp>
        <p:nvSpPr>
          <p:cNvPr id="264" name="Google Shape;264;g355bbb954f1_0_77"/>
          <p:cNvSpPr txBox="1">
            <a:spLocks noGrp="1"/>
          </p:cNvSpPr>
          <p:nvPr>
            <p:ph type="body" idx="1"/>
          </p:nvPr>
        </p:nvSpPr>
        <p:spPr>
          <a:xfrm>
            <a:off x="627920" y="1571181"/>
            <a:ext cx="102408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a:t>European Social Survey - ESS</a:t>
            </a:r>
            <a:endParaRPr/>
          </a:p>
          <a:p>
            <a:pPr marL="0" lvl="0" indent="0" algn="l" rtl="0">
              <a:spcBef>
                <a:spcPts val="1000"/>
              </a:spcBef>
              <a:spcAft>
                <a:spcPts val="0"/>
              </a:spcAft>
              <a:buNone/>
            </a:pPr>
            <a:endParaRPr/>
          </a:p>
          <a:p>
            <a:pPr marL="0" lvl="0" indent="0" algn="l" rtl="0">
              <a:spcBef>
                <a:spcPts val="1000"/>
              </a:spcBef>
              <a:spcAft>
                <a:spcPts val="0"/>
              </a:spcAft>
              <a:buNone/>
            </a:pPr>
            <a:r>
              <a:rPr lang="en-GB"/>
              <a:t>CROss-National Online Survey - CRONOS</a:t>
            </a:r>
            <a:endParaRPr/>
          </a:p>
          <a:p>
            <a:pPr marL="0" lvl="0" indent="0" algn="l" rtl="0">
              <a:spcBef>
                <a:spcPts val="1000"/>
              </a:spcBef>
              <a:spcAft>
                <a:spcPts val="0"/>
              </a:spcAft>
              <a:buNone/>
            </a:pPr>
            <a:endParaRPr/>
          </a:p>
          <a:p>
            <a:pPr marL="0" lvl="0" indent="0" algn="l" rtl="0">
              <a:spcBef>
                <a:spcPts val="1000"/>
              </a:spcBef>
              <a:spcAft>
                <a:spcPts val="0"/>
              </a:spcAft>
              <a:buNone/>
            </a:pPr>
            <a:r>
              <a:rPr lang="en-GB"/>
              <a:t>European Values Study - EVS</a:t>
            </a:r>
            <a:endParaRPr/>
          </a:p>
          <a:p>
            <a:pPr marL="0" lvl="0" indent="0" algn="l" rtl="0">
              <a:spcBef>
                <a:spcPts val="1000"/>
              </a:spcBef>
              <a:spcAft>
                <a:spcPts val="0"/>
              </a:spcAft>
              <a:buNone/>
            </a:pPr>
            <a:endParaRPr/>
          </a:p>
          <a:p>
            <a:pPr marL="0" lvl="0" indent="0" algn="l" rtl="0">
              <a:spcBef>
                <a:spcPts val="1000"/>
              </a:spcBef>
              <a:spcAft>
                <a:spcPts val="0"/>
              </a:spcAft>
              <a:buNone/>
            </a:pPr>
            <a:r>
              <a:rPr lang="en-GB"/>
              <a:t>Gender and Generations Survey (GGS)</a:t>
            </a:r>
            <a:endParaRPr/>
          </a:p>
        </p:txBody>
      </p:sp>
      <p:sp>
        <p:nvSpPr>
          <p:cNvPr id="265" name="Google Shape;265;g355bbb954f1_0_77"/>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12</a:t>
            </a:fld>
            <a:endParaRPr/>
          </a:p>
        </p:txBody>
      </p:sp>
      <p:pic>
        <p:nvPicPr>
          <p:cNvPr id="266" name="Google Shape;266;g355bbb954f1_0_77"/>
          <p:cNvPicPr preferRelativeResize="0"/>
          <p:nvPr/>
        </p:nvPicPr>
        <p:blipFill>
          <a:blip r:embed="rId3">
            <a:alphaModFix/>
          </a:blip>
          <a:stretch>
            <a:fillRect/>
          </a:stretch>
        </p:blipFill>
        <p:spPr>
          <a:xfrm>
            <a:off x="5319988" y="1071575"/>
            <a:ext cx="3097376" cy="2064925"/>
          </a:xfrm>
          <a:prstGeom prst="rect">
            <a:avLst/>
          </a:prstGeom>
          <a:noFill/>
          <a:ln>
            <a:noFill/>
          </a:ln>
        </p:spPr>
      </p:pic>
      <p:pic>
        <p:nvPicPr>
          <p:cNvPr id="267" name="Google Shape;267;g355bbb954f1_0_77"/>
          <p:cNvPicPr preferRelativeResize="0"/>
          <p:nvPr/>
        </p:nvPicPr>
        <p:blipFill>
          <a:blip r:embed="rId4">
            <a:alphaModFix/>
          </a:blip>
          <a:stretch>
            <a:fillRect/>
          </a:stretch>
        </p:blipFill>
        <p:spPr>
          <a:xfrm>
            <a:off x="6781800" y="3453350"/>
            <a:ext cx="2992075" cy="623350"/>
          </a:xfrm>
          <a:prstGeom prst="rect">
            <a:avLst/>
          </a:prstGeom>
          <a:noFill/>
          <a:ln>
            <a:noFill/>
          </a:ln>
        </p:spPr>
      </p:pic>
      <p:pic>
        <p:nvPicPr>
          <p:cNvPr id="268" name="Google Shape;268;g355bbb954f1_0_77" descr="Generations &amp; Gender Programme"/>
          <p:cNvPicPr preferRelativeResize="0"/>
          <p:nvPr/>
        </p:nvPicPr>
        <p:blipFill>
          <a:blip r:embed="rId5">
            <a:alphaModFix/>
          </a:blip>
          <a:stretch>
            <a:fillRect/>
          </a:stretch>
        </p:blipFill>
        <p:spPr>
          <a:xfrm>
            <a:off x="8686800" y="4419600"/>
            <a:ext cx="2686050" cy="828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9"/>
          <p:cNvSpPr txBox="1">
            <a:spLocks noGrp="1"/>
          </p:cNvSpPr>
          <p:nvPr>
            <p:ph type="title"/>
          </p:nvPr>
        </p:nvSpPr>
        <p:spPr>
          <a:xfrm>
            <a:off x="2428450" y="366775"/>
            <a:ext cx="11691300" cy="798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GB" sz="2200"/>
              <a:t>Established European SS Research Programmes: ESS &amp; CRONOS </a:t>
            </a:r>
            <a:br>
              <a:rPr lang="en-GB" sz="3000"/>
            </a:br>
            <a:br>
              <a:rPr lang="en-GB" sz="3000"/>
            </a:br>
            <a:endParaRPr sz="3000"/>
          </a:p>
        </p:txBody>
      </p:sp>
      <p:graphicFrame>
        <p:nvGraphicFramePr>
          <p:cNvPr id="274" name="Google Shape;274;p9"/>
          <p:cNvGraphicFramePr/>
          <p:nvPr/>
        </p:nvGraphicFramePr>
        <p:xfrm>
          <a:off x="406538" y="884575"/>
          <a:ext cx="11493925" cy="5060665"/>
        </p:xfrm>
        <a:graphic>
          <a:graphicData uri="http://schemas.openxmlformats.org/drawingml/2006/table">
            <a:tbl>
              <a:tblPr firstRow="1" bandRow="1">
                <a:noFill/>
                <a:tableStyleId>{A425C25A-DF0C-49D9-9A02-3D9AD079BB82}</a:tableStyleId>
              </a:tblPr>
              <a:tblGrid>
                <a:gridCol w="1405400">
                  <a:extLst>
                    <a:ext uri="{9D8B030D-6E8A-4147-A177-3AD203B41FA5}">
                      <a16:colId xmlns:a16="http://schemas.microsoft.com/office/drawing/2014/main" val="20000"/>
                    </a:ext>
                  </a:extLst>
                </a:gridCol>
                <a:gridCol w="1462350">
                  <a:extLst>
                    <a:ext uri="{9D8B030D-6E8A-4147-A177-3AD203B41FA5}">
                      <a16:colId xmlns:a16="http://schemas.microsoft.com/office/drawing/2014/main" val="20001"/>
                    </a:ext>
                  </a:extLst>
                </a:gridCol>
                <a:gridCol w="1728625">
                  <a:extLst>
                    <a:ext uri="{9D8B030D-6E8A-4147-A177-3AD203B41FA5}">
                      <a16:colId xmlns:a16="http://schemas.microsoft.com/office/drawing/2014/main" val="20002"/>
                    </a:ext>
                  </a:extLst>
                </a:gridCol>
                <a:gridCol w="1453225">
                  <a:extLst>
                    <a:ext uri="{9D8B030D-6E8A-4147-A177-3AD203B41FA5}">
                      <a16:colId xmlns:a16="http://schemas.microsoft.com/office/drawing/2014/main" val="20003"/>
                    </a:ext>
                  </a:extLst>
                </a:gridCol>
                <a:gridCol w="1453225">
                  <a:extLst>
                    <a:ext uri="{9D8B030D-6E8A-4147-A177-3AD203B41FA5}">
                      <a16:colId xmlns:a16="http://schemas.microsoft.com/office/drawing/2014/main" val="20004"/>
                    </a:ext>
                  </a:extLst>
                </a:gridCol>
                <a:gridCol w="1995550">
                  <a:extLst>
                    <a:ext uri="{9D8B030D-6E8A-4147-A177-3AD203B41FA5}">
                      <a16:colId xmlns:a16="http://schemas.microsoft.com/office/drawing/2014/main" val="20005"/>
                    </a:ext>
                  </a:extLst>
                </a:gridCol>
                <a:gridCol w="1995550">
                  <a:extLst>
                    <a:ext uri="{9D8B030D-6E8A-4147-A177-3AD203B41FA5}">
                      <a16:colId xmlns:a16="http://schemas.microsoft.com/office/drawing/2014/main" val="20006"/>
                    </a:ext>
                  </a:extLst>
                </a:gridCol>
              </a:tblGrid>
              <a:tr h="591400">
                <a:tc>
                  <a:txBody>
                    <a:bodyPr/>
                    <a:lstStyle/>
                    <a:p>
                      <a:pPr marL="0" marR="0" lvl="0" indent="0" algn="l" rtl="0">
                        <a:spcBef>
                          <a:spcPts val="0"/>
                        </a:spcBef>
                        <a:spcAft>
                          <a:spcPts val="0"/>
                        </a:spcAft>
                        <a:buNone/>
                      </a:pP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GB">
                          <a:latin typeface="Arial"/>
                          <a:ea typeface="Arial"/>
                          <a:cs typeface="Arial"/>
                          <a:sym typeface="Arial"/>
                        </a:rPr>
                        <a:t>Purpose</a:t>
                      </a:r>
                      <a:endParaRPr i="0">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Font typeface="Arial"/>
                        <a:buNone/>
                      </a:pPr>
                      <a:r>
                        <a:rPr lang="en-GB">
                          <a:latin typeface="Arial"/>
                          <a:ea typeface="Arial"/>
                          <a:cs typeface="Arial"/>
                          <a:sym typeface="Arial"/>
                        </a:rPr>
                        <a:t>Data collection method</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a:latin typeface="Arial"/>
                          <a:ea typeface="Arial"/>
                          <a:cs typeface="Arial"/>
                          <a:sym typeface="Arial"/>
                        </a:rPr>
                        <a:t>Content</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GB">
                          <a:latin typeface="Arial"/>
                          <a:ea typeface="Arial"/>
                          <a:cs typeface="Arial"/>
                          <a:sym typeface="Arial"/>
                        </a:rPr>
                        <a:t>Frequency</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a:latin typeface="Arial"/>
                          <a:ea typeface="Arial"/>
                          <a:cs typeface="Arial"/>
                          <a:sym typeface="Arial"/>
                        </a:rPr>
                        <a:t>Sample</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a:latin typeface="Arial"/>
                          <a:ea typeface="Arial"/>
                          <a:cs typeface="Arial"/>
                          <a:sym typeface="Arial"/>
                        </a:rPr>
                        <a:t>Access</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863175">
                <a:tc>
                  <a:txBody>
                    <a:bodyPr/>
                    <a:lstStyle/>
                    <a:p>
                      <a:pPr marL="0" marR="0" lvl="0" indent="0" algn="l" rtl="0">
                        <a:spcBef>
                          <a:spcPts val="0"/>
                        </a:spcBef>
                        <a:spcAft>
                          <a:spcPts val="0"/>
                        </a:spcAft>
                        <a:buNone/>
                      </a:pPr>
                      <a:endParaRPr b="1">
                        <a:latin typeface="Arial"/>
                        <a:ea typeface="Arial"/>
                        <a:cs typeface="Arial"/>
                        <a:sym typeface="Arial"/>
                      </a:endParaRPr>
                    </a:p>
                    <a:p>
                      <a:pPr marL="0" lvl="0" indent="0" algn="l" rtl="0">
                        <a:spcBef>
                          <a:spcPts val="0"/>
                        </a:spcBef>
                        <a:spcAft>
                          <a:spcPts val="0"/>
                        </a:spcAft>
                        <a:buClr>
                          <a:schemeClr val="dk1"/>
                        </a:buClr>
                        <a:buSzPts val="1800"/>
                        <a:buFont typeface="Calibri"/>
                        <a:buNone/>
                      </a:pPr>
                      <a:r>
                        <a:rPr lang="en-GB" b="1" u="sng">
                          <a:latin typeface="Arial"/>
                          <a:ea typeface="Arial"/>
                          <a:cs typeface="Arial"/>
                          <a:sym typeface="Arial"/>
                          <a:hlinkClick r:id="rId3"/>
                        </a:rPr>
                        <a:t>European Social Survey (ESS)</a:t>
                      </a:r>
                      <a:endParaRPr b="1">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Font typeface="Arial"/>
                        <a:buNone/>
                      </a:pPr>
                      <a:r>
                        <a:rPr lang="en-GB">
                          <a:latin typeface="Arial"/>
                          <a:ea typeface="Arial"/>
                          <a:cs typeface="Arial"/>
                          <a:sym typeface="Arial"/>
                        </a:rPr>
                        <a:t>To measure changes in </a:t>
                      </a:r>
                      <a:r>
                        <a:rPr lang="en-GB" b="1">
                          <a:latin typeface="Arial"/>
                          <a:ea typeface="Arial"/>
                          <a:cs typeface="Arial"/>
                          <a:sym typeface="Arial"/>
                        </a:rPr>
                        <a:t>values, attitudes, and behaviors of people across Europe</a:t>
                      </a:r>
                      <a:r>
                        <a:rPr lang="en-GB">
                          <a:latin typeface="Arial"/>
                          <a:ea typeface="Arial"/>
                          <a:cs typeface="Arial"/>
                          <a:sym typeface="Arial"/>
                        </a:rPr>
                        <a:t> over time.</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b="1">
                          <a:latin typeface="Arial"/>
                          <a:ea typeface="Arial"/>
                          <a:cs typeface="Arial"/>
                          <a:sym typeface="Arial"/>
                        </a:rPr>
                        <a:t>Face-to-face interviews (CAPI)</a:t>
                      </a:r>
                      <a:r>
                        <a:rPr lang="en-GB">
                          <a:latin typeface="Arial"/>
                          <a:ea typeface="Arial"/>
                          <a:cs typeface="Arial"/>
                          <a:sym typeface="Arial"/>
                        </a:rPr>
                        <a:t>, standardized across participating countries</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a:latin typeface="Arial"/>
                          <a:ea typeface="Arial"/>
                          <a:cs typeface="Arial"/>
                          <a:sym typeface="Arial"/>
                        </a:rPr>
                        <a:t>Core questions (e.g., trust, politics, migration) + rotating thematic modules.</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a:latin typeface="Arial"/>
                          <a:ea typeface="Arial"/>
                          <a:cs typeface="Arial"/>
                          <a:sym typeface="Arial"/>
                        </a:rPr>
                        <a:t>Every 2 years since 2002</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a:latin typeface="Arial"/>
                          <a:ea typeface="Arial"/>
                          <a:cs typeface="Arial"/>
                          <a:sym typeface="Arial"/>
                        </a:rPr>
                        <a:t>Nationally representative samples (e.g., Slovenia), with several hundred to a few thousand respondents.</a:t>
                      </a:r>
                      <a:endParaRPr>
                        <a:latin typeface="Arial"/>
                        <a:ea typeface="Arial"/>
                        <a:cs typeface="Arial"/>
                        <a:sym typeface="Arial"/>
                      </a:endParaRPr>
                    </a:p>
                    <a:p>
                      <a:pPr marL="0" marR="0" lvl="0" indent="0" algn="l" rtl="0">
                        <a:spcBef>
                          <a:spcPts val="0"/>
                        </a:spcBef>
                        <a:spcAft>
                          <a:spcPts val="0"/>
                        </a:spcAft>
                        <a:buClr>
                          <a:srgbClr val="000000"/>
                        </a:buClr>
                        <a:buFont typeface="Arial"/>
                        <a:buNone/>
                      </a:pP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700"/>
                        <a:buFont typeface="Calibri"/>
                        <a:buNone/>
                      </a:pPr>
                      <a:r>
                        <a:rPr lang="en-GB" u="sng">
                          <a:latin typeface="Arial"/>
                          <a:ea typeface="Arial"/>
                          <a:cs typeface="Arial"/>
                          <a:sym typeface="Arial"/>
                          <a:hlinkClick r:id="rId4"/>
                        </a:rPr>
                        <a:t>ESS data are available </a:t>
                      </a:r>
                      <a:r>
                        <a:rPr lang="en-GB">
                          <a:latin typeface="Arial"/>
                          <a:ea typeface="Arial"/>
                          <a:cs typeface="Arial"/>
                          <a:sym typeface="Arial"/>
                        </a:rPr>
                        <a:t>without restrictions, for not-for-profit purposes, pending only a very simple registration procedure.</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661200">
                <a:tc>
                  <a:txBody>
                    <a:bodyPr/>
                    <a:lstStyle/>
                    <a:p>
                      <a:pPr marL="0" lvl="0" indent="0" algn="l" rtl="0">
                        <a:spcBef>
                          <a:spcPts val="0"/>
                        </a:spcBef>
                        <a:spcAft>
                          <a:spcPts val="0"/>
                        </a:spcAft>
                        <a:buNone/>
                      </a:pPr>
                      <a:r>
                        <a:rPr lang="en-GB" b="1" u="sng">
                          <a:latin typeface="Arial"/>
                          <a:ea typeface="Arial"/>
                          <a:cs typeface="Arial"/>
                          <a:sym typeface="Arial"/>
                          <a:hlinkClick r:id="rId5"/>
                        </a:rPr>
                        <a:t>CROss-National Online Survey panel (CRONOS)</a:t>
                      </a:r>
                      <a:endParaRPr b="1">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700"/>
                        <a:buFont typeface="Calibri"/>
                        <a:buNone/>
                      </a:pPr>
                      <a:r>
                        <a:rPr lang="en-GB">
                          <a:latin typeface="Arial"/>
                          <a:ea typeface="Arial"/>
                          <a:cs typeface="Arial"/>
                          <a:sym typeface="Arial"/>
                        </a:rPr>
                        <a:t>To monitor social change between ESS rounds using online survey methods.</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b="1">
                          <a:latin typeface="Arial"/>
                          <a:ea typeface="Arial"/>
                          <a:cs typeface="Arial"/>
                          <a:sym typeface="Arial"/>
                        </a:rPr>
                        <a:t>Online panel surveys</a:t>
                      </a:r>
                      <a:r>
                        <a:rPr lang="en-GB">
                          <a:latin typeface="Arial"/>
                          <a:ea typeface="Arial"/>
                          <a:cs typeface="Arial"/>
                          <a:sym typeface="Arial"/>
                        </a:rPr>
                        <a:t> – respondents were recruited from ESS participants</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a:latin typeface="Arial"/>
                          <a:ea typeface="Arial"/>
                          <a:cs typeface="Arial"/>
                          <a:sym typeface="Arial"/>
                        </a:rPr>
                        <a:t>Shorter surveys focusing on timely topics (e.g., COVID-19, technology, politics)</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a:latin typeface="Arial"/>
                          <a:ea typeface="Arial"/>
                          <a:cs typeface="Arial"/>
                          <a:sym typeface="Arial"/>
                        </a:rPr>
                        <a:t>3 Rounds since 2016, with multiple waves</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a:latin typeface="Arial"/>
                          <a:ea typeface="Arial"/>
                          <a:cs typeface="Arial"/>
                          <a:sym typeface="Arial"/>
                        </a:rPr>
                        <a:t>The same individuals surveyed multiple times (panel) in selected countries (e.g., UK, Slovenia, Estonia…).</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a:latin typeface="Arial"/>
                          <a:ea typeface="Arial"/>
                          <a:cs typeface="Arial"/>
                          <a:sym typeface="Arial"/>
                        </a:rPr>
                        <a:t>Available via the ESS Data Archive, stored separately from main ESS datasets.</a:t>
                      </a:r>
                      <a:endParaRPr>
                        <a:latin typeface="Arial"/>
                        <a:ea typeface="Arial"/>
                        <a:cs typeface="Arial"/>
                        <a:sym typeface="Arial"/>
                      </a:endParaRPr>
                    </a:p>
                    <a:p>
                      <a:pPr marL="0" marR="0" lvl="0" indent="0" algn="l" rtl="0">
                        <a:spcBef>
                          <a:spcPts val="0"/>
                        </a:spcBef>
                        <a:spcAft>
                          <a:spcPts val="0"/>
                        </a:spcAft>
                        <a:buNone/>
                      </a:pPr>
                      <a:r>
                        <a:rPr lang="en-GB">
                          <a:latin typeface="Arial"/>
                          <a:ea typeface="Arial"/>
                          <a:cs typeface="Arial"/>
                          <a:sym typeface="Arial"/>
                        </a:rPr>
                        <a:t>Same conditions apply.</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25150">
                <a:tc>
                  <a:txBody>
                    <a:bodyPr/>
                    <a:lstStyle/>
                    <a:p>
                      <a:pPr marL="0" marR="0" lvl="0" indent="0" algn="l" rtl="0">
                        <a:spcBef>
                          <a:spcPts val="0"/>
                        </a:spcBef>
                        <a:spcAft>
                          <a:spcPts val="0"/>
                        </a:spcAft>
                        <a:buNone/>
                      </a:pPr>
                      <a:r>
                        <a:rPr lang="en-GB" b="1" u="sng">
                          <a:hlinkClick r:id="rId6"/>
                        </a:rPr>
                        <a:t>The EOSC Future Project</a:t>
                      </a:r>
                      <a:endParaRPr b="1"/>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2">
                  <a:txBody>
                    <a:bodyPr/>
                    <a:lstStyle/>
                    <a:p>
                      <a:pPr marL="0" lvl="0" indent="0" algn="l" rtl="0">
                        <a:spcBef>
                          <a:spcPts val="0"/>
                        </a:spcBef>
                        <a:spcAft>
                          <a:spcPts val="0"/>
                        </a:spcAft>
                        <a:buClr>
                          <a:schemeClr val="dk1"/>
                        </a:buClr>
                        <a:buFont typeface="Arial"/>
                        <a:buNone/>
                      </a:pPr>
                      <a:r>
                        <a:rPr lang="en-GB"/>
                        <a:t>The EOSC Future Project aims to combine environmental data with data on people's attitudes and behaviors for social, political, and scientific analysis.</a:t>
                      </a:r>
                      <a:endParaRPr>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sl-SI"/>
                    </a:p>
                  </a:txBody>
                  <a:tcPr/>
                </a:tc>
                <a:tc>
                  <a:txBody>
                    <a:bodyPr/>
                    <a:lstStyle/>
                    <a:p>
                      <a:pPr marL="0" marR="0" lvl="0" indent="0" algn="l" rtl="0">
                        <a:spcBef>
                          <a:spcPts val="0"/>
                        </a:spcBef>
                        <a:spcAft>
                          <a:spcPts val="0"/>
                        </a:spcAft>
                        <a:buNone/>
                      </a:pP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75" name="Google Shape;275;p9"/>
          <p:cNvSpPr txBox="1">
            <a:spLocks noGrp="1"/>
          </p:cNvSpPr>
          <p:nvPr>
            <p:ph type="sldNum" idx="12"/>
          </p:nvPr>
        </p:nvSpPr>
        <p:spPr>
          <a:xfrm>
            <a:off x="9157252" y="243784"/>
            <a:ext cx="27432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13</a:t>
            </a:fld>
            <a:endParaRPr/>
          </a:p>
        </p:txBody>
      </p:sp>
      <p:sp>
        <p:nvSpPr>
          <p:cNvPr id="276" name="Google Shape;276;p9"/>
          <p:cNvSpPr txBox="1">
            <a:spLocks noGrp="1"/>
          </p:cNvSpPr>
          <p:nvPr>
            <p:ph type="ftr" idx="11"/>
          </p:nvPr>
        </p:nvSpPr>
        <p:spPr>
          <a:xfrm>
            <a:off x="192156" y="6356350"/>
            <a:ext cx="41148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0"/>
          <p:cNvSpPr txBox="1">
            <a:spLocks noGrp="1"/>
          </p:cNvSpPr>
          <p:nvPr>
            <p:ph type="title"/>
          </p:nvPr>
        </p:nvSpPr>
        <p:spPr>
          <a:xfrm>
            <a:off x="258875" y="805750"/>
            <a:ext cx="5864100" cy="938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GB" u="sng">
                <a:hlinkClick r:id="rId3"/>
              </a:rPr>
              <a:t>European Social Survey </a:t>
            </a:r>
            <a:endParaRPr/>
          </a:p>
          <a:p>
            <a:pPr marL="0" lvl="0" indent="0" algn="l" rtl="0">
              <a:lnSpc>
                <a:spcPct val="90000"/>
              </a:lnSpc>
              <a:spcBef>
                <a:spcPts val="0"/>
              </a:spcBef>
              <a:spcAft>
                <a:spcPts val="0"/>
              </a:spcAft>
              <a:buClr>
                <a:schemeClr val="dk1"/>
              </a:buClr>
              <a:buSzPts val="2800"/>
              <a:buFont typeface="Arial"/>
              <a:buNone/>
            </a:pPr>
            <a:r>
              <a:rPr lang="en-GB" u="sng">
                <a:hlinkClick r:id="rId3"/>
              </a:rPr>
              <a:t>(ESS)</a:t>
            </a:r>
            <a:r>
              <a:rPr lang="en-GB"/>
              <a:t> 2002-2023</a:t>
            </a:r>
            <a:endParaRPr/>
          </a:p>
        </p:txBody>
      </p:sp>
      <p:sp>
        <p:nvSpPr>
          <p:cNvPr id="282" name="Google Shape;282;p10"/>
          <p:cNvSpPr txBox="1">
            <a:spLocks noGrp="1"/>
          </p:cNvSpPr>
          <p:nvPr>
            <p:ph type="body" idx="1"/>
          </p:nvPr>
        </p:nvSpPr>
        <p:spPr>
          <a:xfrm>
            <a:off x="258878" y="2220425"/>
            <a:ext cx="63408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GB" sz="2400"/>
              <a:t>The European Social Survey (ESS) has been conducted biennially since it started in 2002.</a:t>
            </a:r>
            <a:br>
              <a:rPr lang="en-GB" sz="2400"/>
            </a:br>
            <a:endParaRPr sz="2400"/>
          </a:p>
          <a:p>
            <a:pPr marL="0" lvl="0" indent="0" algn="l" rtl="0">
              <a:lnSpc>
                <a:spcPct val="90000"/>
              </a:lnSpc>
              <a:spcBef>
                <a:spcPts val="1000"/>
              </a:spcBef>
              <a:spcAft>
                <a:spcPts val="0"/>
              </a:spcAft>
              <a:buClr>
                <a:schemeClr val="dk1"/>
              </a:buClr>
              <a:buSzPts val="2400"/>
              <a:buNone/>
            </a:pPr>
            <a:r>
              <a:rPr lang="en-GB" sz="2400"/>
              <a:t>The survey measures </a:t>
            </a:r>
            <a:r>
              <a:rPr lang="en-GB" sz="2400" b="1"/>
              <a:t>the attitudes, beliefs and behaviour patterns</a:t>
            </a:r>
            <a:r>
              <a:rPr lang="en-GB" sz="2400"/>
              <a:t> of diverse populations in more than thirty nations.</a:t>
            </a:r>
            <a:br>
              <a:rPr lang="en-GB" sz="2400"/>
            </a:br>
            <a:r>
              <a:rPr lang="en-GB" sz="2400"/>
              <a:t>ESS </a:t>
            </a:r>
            <a:r>
              <a:rPr lang="en-GB" sz="2400">
                <a:solidFill>
                  <a:schemeClr val="dk1"/>
                </a:solidFill>
              </a:rPr>
              <a:t>includes a set of core questions asked in every round, as well as rotating modules that focus on current and thematically relevant issues (migration, gender, families, etc).</a:t>
            </a:r>
            <a:endParaRPr sz="2400">
              <a:solidFill>
                <a:schemeClr val="dk1"/>
              </a:solidFill>
            </a:endParaRPr>
          </a:p>
          <a:p>
            <a:pPr marL="0" lvl="0" indent="0" algn="l" rtl="0">
              <a:lnSpc>
                <a:spcPct val="90000"/>
              </a:lnSpc>
              <a:spcBef>
                <a:spcPts val="1000"/>
              </a:spcBef>
              <a:spcAft>
                <a:spcPts val="0"/>
              </a:spcAft>
              <a:buClr>
                <a:schemeClr val="dk1"/>
              </a:buClr>
              <a:buSzPts val="2000"/>
              <a:buNone/>
            </a:pPr>
            <a:endParaRPr/>
          </a:p>
          <a:p>
            <a:pPr marL="0" lvl="0" indent="0" algn="l" rtl="0">
              <a:lnSpc>
                <a:spcPct val="90000"/>
              </a:lnSpc>
              <a:spcBef>
                <a:spcPts val="1000"/>
              </a:spcBef>
              <a:spcAft>
                <a:spcPts val="0"/>
              </a:spcAft>
              <a:buClr>
                <a:schemeClr val="dk1"/>
              </a:buClr>
              <a:buSzPts val="2800"/>
              <a:buNone/>
            </a:pPr>
            <a:endParaRPr/>
          </a:p>
        </p:txBody>
      </p:sp>
      <p:sp>
        <p:nvSpPr>
          <p:cNvPr id="283" name="Google Shape;283;p10"/>
          <p:cNvSpPr txBox="1">
            <a:spLocks noGrp="1"/>
          </p:cNvSpPr>
          <p:nvPr>
            <p:ph type="sldNum" idx="12"/>
          </p:nvPr>
        </p:nvSpPr>
        <p:spPr>
          <a:xfrm>
            <a:off x="9157252" y="243784"/>
            <a:ext cx="27432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14</a:t>
            </a:fld>
            <a:endParaRPr/>
          </a:p>
        </p:txBody>
      </p:sp>
      <p:sp>
        <p:nvSpPr>
          <p:cNvPr id="284" name="Google Shape;284;p10"/>
          <p:cNvSpPr txBox="1">
            <a:spLocks noGrp="1"/>
          </p:cNvSpPr>
          <p:nvPr>
            <p:ph type="ftr" idx="11"/>
          </p:nvPr>
        </p:nvSpPr>
        <p:spPr>
          <a:xfrm>
            <a:off x="192156" y="6356350"/>
            <a:ext cx="41148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pic>
        <p:nvPicPr>
          <p:cNvPr id="285" name="Google Shape;285;p10"/>
          <p:cNvPicPr preferRelativeResize="0"/>
          <p:nvPr/>
        </p:nvPicPr>
        <p:blipFill>
          <a:blip r:embed="rId4">
            <a:alphaModFix/>
          </a:blip>
          <a:stretch>
            <a:fillRect/>
          </a:stretch>
        </p:blipFill>
        <p:spPr>
          <a:xfrm>
            <a:off x="6675074" y="918000"/>
            <a:ext cx="5327375" cy="5084676"/>
          </a:xfrm>
          <a:prstGeom prst="rect">
            <a:avLst/>
          </a:prstGeom>
          <a:noFill/>
          <a:ln>
            <a:noFill/>
          </a:ln>
        </p:spPr>
      </p:pic>
      <p:pic>
        <p:nvPicPr>
          <p:cNvPr id="286" name="Google Shape;286;p10"/>
          <p:cNvPicPr preferRelativeResize="0"/>
          <p:nvPr/>
        </p:nvPicPr>
        <p:blipFill>
          <a:blip r:embed="rId5">
            <a:alphaModFix/>
          </a:blip>
          <a:stretch>
            <a:fillRect/>
          </a:stretch>
        </p:blipFill>
        <p:spPr>
          <a:xfrm>
            <a:off x="3764875" y="733625"/>
            <a:ext cx="3097376" cy="2064925"/>
          </a:xfrm>
          <a:prstGeom prst="rect">
            <a:avLst/>
          </a:prstGeom>
          <a:noFill/>
          <a:ln>
            <a:noFill/>
          </a:ln>
        </p:spPr>
      </p:pic>
      <p:sp>
        <p:nvSpPr>
          <p:cNvPr id="287" name="Google Shape;287;p10"/>
          <p:cNvSpPr txBox="1"/>
          <p:nvPr/>
        </p:nvSpPr>
        <p:spPr>
          <a:xfrm>
            <a:off x="6122975" y="6356350"/>
            <a:ext cx="5864100" cy="73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GB" sz="2000">
                <a:solidFill>
                  <a:schemeClr val="dk1"/>
                </a:solidFill>
              </a:rPr>
              <a:t>See all the Rounds on the ESS Data Portal: </a:t>
            </a:r>
            <a:r>
              <a:rPr lang="en-GB" sz="2000" u="sng">
                <a:solidFill>
                  <a:schemeClr val="hlink"/>
                </a:solidFill>
                <a:hlinkClick r:id="rId6"/>
              </a:rPr>
              <a:t>https://ess.sikt.no/en/</a:t>
            </a:r>
            <a:r>
              <a:rPr lang="en-GB" sz="2000">
                <a:solidFill>
                  <a:schemeClr val="dk1"/>
                </a:solidFill>
              </a:rPr>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35524d5b6f0_0_1"/>
          <p:cNvSpPr txBox="1">
            <a:spLocks noGrp="1"/>
          </p:cNvSpPr>
          <p:nvPr>
            <p:ph type="title"/>
          </p:nvPr>
        </p:nvSpPr>
        <p:spPr>
          <a:xfrm>
            <a:off x="2552400" y="178325"/>
            <a:ext cx="86196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ESS participating countries by rounds (ESS11 - 31 countries)</a:t>
            </a:r>
            <a:endParaRPr/>
          </a:p>
        </p:txBody>
      </p:sp>
      <p:sp>
        <p:nvSpPr>
          <p:cNvPr id="294" name="Google Shape;294;g35524d5b6f0_0_1"/>
          <p:cNvSpPr txBox="1">
            <a:spLocks noGrp="1"/>
          </p:cNvSpPr>
          <p:nvPr>
            <p:ph type="body" idx="1"/>
          </p:nvPr>
        </p:nvSpPr>
        <p:spPr>
          <a:xfrm>
            <a:off x="566420" y="1721168"/>
            <a:ext cx="102408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95" name="Google Shape;295;g35524d5b6f0_0_1"/>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15</a:t>
            </a:fld>
            <a:endParaRPr/>
          </a:p>
        </p:txBody>
      </p:sp>
      <p:pic>
        <p:nvPicPr>
          <p:cNvPr id="296" name="Google Shape;296;g35524d5b6f0_0_1"/>
          <p:cNvPicPr preferRelativeResize="0"/>
          <p:nvPr/>
        </p:nvPicPr>
        <p:blipFill>
          <a:blip r:embed="rId3">
            <a:alphaModFix/>
          </a:blip>
          <a:stretch>
            <a:fillRect/>
          </a:stretch>
        </p:blipFill>
        <p:spPr>
          <a:xfrm>
            <a:off x="443425" y="1027474"/>
            <a:ext cx="11011552" cy="5298499"/>
          </a:xfrm>
          <a:prstGeom prst="rect">
            <a:avLst/>
          </a:prstGeom>
          <a:noFill/>
          <a:ln>
            <a:noFill/>
          </a:ln>
        </p:spPr>
      </p:pic>
      <p:sp>
        <p:nvSpPr>
          <p:cNvPr id="297" name="Google Shape;297;g35524d5b6f0_0_1"/>
          <p:cNvSpPr txBox="1"/>
          <p:nvPr/>
        </p:nvSpPr>
        <p:spPr>
          <a:xfrm>
            <a:off x="3302800" y="5818125"/>
            <a:ext cx="62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hlinkClick r:id="rId4"/>
              </a:rPr>
              <a:t>https://www.europeansocialsurvey.org/about/participating-countries</a:t>
            </a:r>
            <a:endParaRPr/>
          </a:p>
        </p:txBody>
      </p:sp>
      <p:sp>
        <p:nvSpPr>
          <p:cNvPr id="298" name="Google Shape;298;g35524d5b6f0_0_1"/>
          <p:cNvSpPr/>
          <p:nvPr/>
        </p:nvSpPr>
        <p:spPr>
          <a:xfrm>
            <a:off x="566425" y="3865725"/>
            <a:ext cx="2530900" cy="1676050"/>
          </a:xfrm>
          <a:prstGeom prst="flowChartProcess">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1"/>
          <p:cNvSpPr txBox="1">
            <a:spLocks noGrp="1"/>
          </p:cNvSpPr>
          <p:nvPr>
            <p:ph type="title"/>
          </p:nvPr>
        </p:nvSpPr>
        <p:spPr>
          <a:xfrm>
            <a:off x="566419" y="1058386"/>
            <a:ext cx="10646525"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GB"/>
              <a:t>ESS datasets &amp; documentation – ESS DATA PORTAL</a:t>
            </a:r>
            <a:endParaRPr/>
          </a:p>
        </p:txBody>
      </p:sp>
      <p:pic>
        <p:nvPicPr>
          <p:cNvPr id="304" name="Google Shape;304;p11"/>
          <p:cNvPicPr preferRelativeResize="0">
            <a:picLocks noGrp="1"/>
          </p:cNvPicPr>
          <p:nvPr>
            <p:ph type="body" idx="1"/>
          </p:nvPr>
        </p:nvPicPr>
        <p:blipFill rotWithShape="1">
          <a:blip r:embed="rId3">
            <a:alphaModFix/>
          </a:blip>
          <a:srcRect/>
          <a:stretch/>
        </p:blipFill>
        <p:spPr>
          <a:xfrm>
            <a:off x="566419" y="1790055"/>
            <a:ext cx="6032067" cy="4018172"/>
          </a:xfrm>
          <a:prstGeom prst="rect">
            <a:avLst/>
          </a:prstGeom>
          <a:noFill/>
          <a:ln>
            <a:noFill/>
          </a:ln>
        </p:spPr>
      </p:pic>
      <p:sp>
        <p:nvSpPr>
          <p:cNvPr id="305" name="Google Shape;305;p11"/>
          <p:cNvSpPr txBox="1">
            <a:spLocks noGrp="1"/>
          </p:cNvSpPr>
          <p:nvPr>
            <p:ph type="sldNum" idx="12"/>
          </p:nvPr>
        </p:nvSpPr>
        <p:spPr>
          <a:xfrm>
            <a:off x="9157252" y="243784"/>
            <a:ext cx="27432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16</a:t>
            </a:fld>
            <a:endParaRPr/>
          </a:p>
        </p:txBody>
      </p:sp>
      <p:sp>
        <p:nvSpPr>
          <p:cNvPr id="306" name="Google Shape;306;p11"/>
          <p:cNvSpPr txBox="1">
            <a:spLocks noGrp="1"/>
          </p:cNvSpPr>
          <p:nvPr>
            <p:ph type="ftr" idx="11"/>
          </p:nvPr>
        </p:nvSpPr>
        <p:spPr>
          <a:xfrm>
            <a:off x="192156" y="6356350"/>
            <a:ext cx="41148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pic>
        <p:nvPicPr>
          <p:cNvPr id="307" name="Google Shape;307;p11"/>
          <p:cNvPicPr preferRelativeResize="0"/>
          <p:nvPr/>
        </p:nvPicPr>
        <p:blipFill rotWithShape="1">
          <a:blip r:embed="rId4">
            <a:alphaModFix/>
          </a:blip>
          <a:srcRect/>
          <a:stretch/>
        </p:blipFill>
        <p:spPr>
          <a:xfrm>
            <a:off x="5169476" y="2196547"/>
            <a:ext cx="6377363" cy="3885742"/>
          </a:xfrm>
          <a:prstGeom prst="rect">
            <a:avLst/>
          </a:prstGeom>
          <a:noFill/>
          <a:ln>
            <a:noFill/>
          </a:ln>
        </p:spPr>
      </p:pic>
      <p:sp>
        <p:nvSpPr>
          <p:cNvPr id="308" name="Google Shape;308;p11"/>
          <p:cNvSpPr/>
          <p:nvPr/>
        </p:nvSpPr>
        <p:spPr>
          <a:xfrm>
            <a:off x="5507925" y="4080975"/>
            <a:ext cx="2106600" cy="18912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355bbb954f1_0_109"/>
          <p:cNvSpPr txBox="1">
            <a:spLocks noGrp="1"/>
          </p:cNvSpPr>
          <p:nvPr>
            <p:ph type="title"/>
          </p:nvPr>
        </p:nvSpPr>
        <p:spPr>
          <a:xfrm>
            <a:off x="566419" y="1058386"/>
            <a:ext cx="106464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GB"/>
              <a:t>ESS datasets &amp; documentation – ESS DATA PORTAL</a:t>
            </a:r>
            <a:endParaRPr/>
          </a:p>
        </p:txBody>
      </p:sp>
      <p:sp>
        <p:nvSpPr>
          <p:cNvPr id="314" name="Google Shape;314;g355bbb954f1_0_109"/>
          <p:cNvSpPr txBox="1">
            <a:spLocks noGrp="1"/>
          </p:cNvSpPr>
          <p:nvPr>
            <p:ph type="sldNum" idx="12"/>
          </p:nvPr>
        </p:nvSpPr>
        <p:spPr>
          <a:xfrm>
            <a:off x="9157252" y="243784"/>
            <a:ext cx="27432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17</a:t>
            </a:fld>
            <a:endParaRPr/>
          </a:p>
        </p:txBody>
      </p:sp>
      <p:sp>
        <p:nvSpPr>
          <p:cNvPr id="315" name="Google Shape;315;g355bbb954f1_0_109"/>
          <p:cNvSpPr txBox="1">
            <a:spLocks noGrp="1"/>
          </p:cNvSpPr>
          <p:nvPr>
            <p:ph type="ftr" idx="11"/>
          </p:nvPr>
        </p:nvSpPr>
        <p:spPr>
          <a:xfrm>
            <a:off x="192156" y="6356350"/>
            <a:ext cx="41148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pic>
        <p:nvPicPr>
          <p:cNvPr id="316" name="Google Shape;316;g355bbb954f1_0_109"/>
          <p:cNvPicPr preferRelativeResize="0"/>
          <p:nvPr/>
        </p:nvPicPr>
        <p:blipFill rotWithShape="1">
          <a:blip r:embed="rId3">
            <a:alphaModFix/>
          </a:blip>
          <a:srcRect r="23200"/>
          <a:stretch/>
        </p:blipFill>
        <p:spPr>
          <a:xfrm>
            <a:off x="492176" y="1660000"/>
            <a:ext cx="5707700" cy="4169125"/>
          </a:xfrm>
          <a:prstGeom prst="rect">
            <a:avLst/>
          </a:prstGeom>
          <a:noFill/>
          <a:ln>
            <a:noFill/>
          </a:ln>
        </p:spPr>
      </p:pic>
      <p:pic>
        <p:nvPicPr>
          <p:cNvPr id="317" name="Google Shape;317;g355bbb954f1_0_109"/>
          <p:cNvPicPr preferRelativeResize="0"/>
          <p:nvPr/>
        </p:nvPicPr>
        <p:blipFill>
          <a:blip r:embed="rId4">
            <a:alphaModFix/>
          </a:blip>
          <a:stretch>
            <a:fillRect/>
          </a:stretch>
        </p:blipFill>
        <p:spPr>
          <a:xfrm>
            <a:off x="6459925" y="1567747"/>
            <a:ext cx="5290249" cy="5290249"/>
          </a:xfrm>
          <a:prstGeom prst="rect">
            <a:avLst/>
          </a:prstGeom>
          <a:noFill/>
          <a:ln>
            <a:noFill/>
          </a:ln>
        </p:spPr>
      </p:pic>
      <p:sp>
        <p:nvSpPr>
          <p:cNvPr id="318" name="Google Shape;318;g355bbb954f1_0_109"/>
          <p:cNvSpPr/>
          <p:nvPr/>
        </p:nvSpPr>
        <p:spPr>
          <a:xfrm>
            <a:off x="7553025" y="2850850"/>
            <a:ext cx="1353000" cy="4920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9" name="Google Shape;319;g355bbb954f1_0_109"/>
          <p:cNvSpPr/>
          <p:nvPr/>
        </p:nvSpPr>
        <p:spPr>
          <a:xfrm>
            <a:off x="752225" y="3741300"/>
            <a:ext cx="1709700" cy="4920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355bbb954f1_0_127"/>
          <p:cNvSpPr txBox="1">
            <a:spLocks noGrp="1"/>
          </p:cNvSpPr>
          <p:nvPr>
            <p:ph type="title"/>
          </p:nvPr>
        </p:nvSpPr>
        <p:spPr>
          <a:xfrm>
            <a:off x="566419" y="1058386"/>
            <a:ext cx="106464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GB"/>
              <a:t>ESS datasets &amp; documentation – ESS DATA PORTAL</a:t>
            </a:r>
            <a:endParaRPr/>
          </a:p>
        </p:txBody>
      </p:sp>
      <p:sp>
        <p:nvSpPr>
          <p:cNvPr id="325" name="Google Shape;325;g355bbb954f1_0_127"/>
          <p:cNvSpPr txBox="1">
            <a:spLocks noGrp="1"/>
          </p:cNvSpPr>
          <p:nvPr>
            <p:ph type="sldNum" idx="12"/>
          </p:nvPr>
        </p:nvSpPr>
        <p:spPr>
          <a:xfrm>
            <a:off x="9157252" y="243784"/>
            <a:ext cx="27432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18</a:t>
            </a:fld>
            <a:endParaRPr/>
          </a:p>
        </p:txBody>
      </p:sp>
      <p:sp>
        <p:nvSpPr>
          <p:cNvPr id="326" name="Google Shape;326;g355bbb954f1_0_127"/>
          <p:cNvSpPr txBox="1">
            <a:spLocks noGrp="1"/>
          </p:cNvSpPr>
          <p:nvPr>
            <p:ph type="ftr" idx="11"/>
          </p:nvPr>
        </p:nvSpPr>
        <p:spPr>
          <a:xfrm>
            <a:off x="192156" y="6356350"/>
            <a:ext cx="41148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pic>
        <p:nvPicPr>
          <p:cNvPr id="327" name="Google Shape;327;g355bbb954f1_0_127"/>
          <p:cNvPicPr preferRelativeResize="0"/>
          <p:nvPr/>
        </p:nvPicPr>
        <p:blipFill>
          <a:blip r:embed="rId3">
            <a:alphaModFix/>
          </a:blip>
          <a:stretch>
            <a:fillRect/>
          </a:stretch>
        </p:blipFill>
        <p:spPr>
          <a:xfrm>
            <a:off x="263050" y="1690736"/>
            <a:ext cx="7372350" cy="3352800"/>
          </a:xfrm>
          <a:prstGeom prst="rect">
            <a:avLst/>
          </a:prstGeom>
          <a:noFill/>
          <a:ln>
            <a:noFill/>
          </a:ln>
        </p:spPr>
      </p:pic>
      <p:sp>
        <p:nvSpPr>
          <p:cNvPr id="328" name="Google Shape;328;g355bbb954f1_0_127"/>
          <p:cNvSpPr/>
          <p:nvPr/>
        </p:nvSpPr>
        <p:spPr>
          <a:xfrm>
            <a:off x="3598250" y="3512050"/>
            <a:ext cx="2571000" cy="4920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9" name="Google Shape;329;g355bbb954f1_0_127"/>
          <p:cNvPicPr preferRelativeResize="0"/>
          <p:nvPr/>
        </p:nvPicPr>
        <p:blipFill>
          <a:blip r:embed="rId4">
            <a:alphaModFix/>
          </a:blip>
          <a:stretch>
            <a:fillRect/>
          </a:stretch>
        </p:blipFill>
        <p:spPr>
          <a:xfrm>
            <a:off x="7254325" y="1690725"/>
            <a:ext cx="4646134" cy="5184500"/>
          </a:xfrm>
          <a:prstGeom prst="rect">
            <a:avLst/>
          </a:prstGeom>
          <a:noFill/>
          <a:ln>
            <a:noFill/>
          </a:ln>
        </p:spPr>
      </p:pic>
      <p:sp>
        <p:nvSpPr>
          <p:cNvPr id="330" name="Google Shape;330;g355bbb954f1_0_127"/>
          <p:cNvSpPr/>
          <p:nvPr/>
        </p:nvSpPr>
        <p:spPr>
          <a:xfrm>
            <a:off x="0" y="4265500"/>
            <a:ext cx="2571000" cy="6612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1" name="Google Shape;331;g355bbb954f1_0_127"/>
          <p:cNvSpPr/>
          <p:nvPr/>
        </p:nvSpPr>
        <p:spPr>
          <a:xfrm>
            <a:off x="6338275" y="4480775"/>
            <a:ext cx="676500" cy="365100"/>
          </a:xfrm>
          <a:prstGeom prst="rightArrow">
            <a:avLst>
              <a:gd name="adj1" fmla="val 50000"/>
              <a:gd name="adj2" fmla="val 50000"/>
            </a:avLst>
          </a:prstGeom>
          <a:solidFill>
            <a:srgbClr val="FF0000"/>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355bbb954f1_0_142"/>
          <p:cNvSpPr txBox="1">
            <a:spLocks noGrp="1"/>
          </p:cNvSpPr>
          <p:nvPr>
            <p:ph type="title"/>
          </p:nvPr>
        </p:nvSpPr>
        <p:spPr>
          <a:xfrm>
            <a:off x="566419" y="1058386"/>
            <a:ext cx="106464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GB"/>
              <a:t>ESS Datafile Builder</a:t>
            </a:r>
            <a:endParaRPr/>
          </a:p>
        </p:txBody>
      </p:sp>
      <p:sp>
        <p:nvSpPr>
          <p:cNvPr id="337" name="Google Shape;337;g355bbb954f1_0_142"/>
          <p:cNvSpPr txBox="1">
            <a:spLocks noGrp="1"/>
          </p:cNvSpPr>
          <p:nvPr>
            <p:ph type="sldNum" idx="12"/>
          </p:nvPr>
        </p:nvSpPr>
        <p:spPr>
          <a:xfrm>
            <a:off x="9157252" y="243784"/>
            <a:ext cx="27432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19</a:t>
            </a:fld>
            <a:endParaRPr/>
          </a:p>
        </p:txBody>
      </p:sp>
      <p:sp>
        <p:nvSpPr>
          <p:cNvPr id="338" name="Google Shape;338;g355bbb954f1_0_142"/>
          <p:cNvSpPr txBox="1">
            <a:spLocks noGrp="1"/>
          </p:cNvSpPr>
          <p:nvPr>
            <p:ph type="ftr" idx="11"/>
          </p:nvPr>
        </p:nvSpPr>
        <p:spPr>
          <a:xfrm>
            <a:off x="192156" y="6356350"/>
            <a:ext cx="41148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pic>
        <p:nvPicPr>
          <p:cNvPr id="339" name="Google Shape;339;g355bbb954f1_0_142"/>
          <p:cNvPicPr preferRelativeResize="0"/>
          <p:nvPr/>
        </p:nvPicPr>
        <p:blipFill>
          <a:blip r:embed="rId3">
            <a:alphaModFix/>
          </a:blip>
          <a:stretch>
            <a:fillRect/>
          </a:stretch>
        </p:blipFill>
        <p:spPr>
          <a:xfrm>
            <a:off x="288700" y="1673500"/>
            <a:ext cx="4646134" cy="5184500"/>
          </a:xfrm>
          <a:prstGeom prst="rect">
            <a:avLst/>
          </a:prstGeom>
          <a:noFill/>
          <a:ln>
            <a:noFill/>
          </a:ln>
        </p:spPr>
      </p:pic>
      <p:sp>
        <p:nvSpPr>
          <p:cNvPr id="340" name="Google Shape;340;g355bbb954f1_0_142"/>
          <p:cNvSpPr/>
          <p:nvPr/>
        </p:nvSpPr>
        <p:spPr>
          <a:xfrm>
            <a:off x="2734275" y="2505775"/>
            <a:ext cx="928500" cy="4920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1" name="Google Shape;341;g355bbb954f1_0_142"/>
          <p:cNvSpPr/>
          <p:nvPr/>
        </p:nvSpPr>
        <p:spPr>
          <a:xfrm>
            <a:off x="4306950" y="2451050"/>
            <a:ext cx="676500" cy="365100"/>
          </a:xfrm>
          <a:prstGeom prst="rightArrow">
            <a:avLst>
              <a:gd name="adj1" fmla="val 50000"/>
              <a:gd name="adj2" fmla="val 50000"/>
            </a:avLst>
          </a:prstGeom>
          <a:solidFill>
            <a:srgbClr val="FF0000"/>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2" name="Google Shape;342;g355bbb954f1_0_142"/>
          <p:cNvPicPr preferRelativeResize="0"/>
          <p:nvPr/>
        </p:nvPicPr>
        <p:blipFill>
          <a:blip r:embed="rId4">
            <a:alphaModFix/>
          </a:blip>
          <a:stretch>
            <a:fillRect/>
          </a:stretch>
        </p:blipFill>
        <p:spPr>
          <a:xfrm>
            <a:off x="5337350" y="1767646"/>
            <a:ext cx="6461926" cy="3174425"/>
          </a:xfrm>
          <a:prstGeom prst="rect">
            <a:avLst/>
          </a:prstGeom>
          <a:noFill/>
          <a:ln>
            <a:noFill/>
          </a:ln>
        </p:spPr>
      </p:pic>
      <p:sp>
        <p:nvSpPr>
          <p:cNvPr id="343" name="Google Shape;343;g355bbb954f1_0_142"/>
          <p:cNvSpPr/>
          <p:nvPr/>
        </p:nvSpPr>
        <p:spPr>
          <a:xfrm>
            <a:off x="5381550" y="4272875"/>
            <a:ext cx="1428900" cy="7227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4" name="Google Shape;344;g355bbb954f1_0_142"/>
          <p:cNvSpPr txBox="1"/>
          <p:nvPr/>
        </p:nvSpPr>
        <p:spPr>
          <a:xfrm>
            <a:off x="5538675" y="5234225"/>
            <a:ext cx="5427900" cy="7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Download upon registration! </a:t>
            </a:r>
            <a:endParaRPr/>
          </a:p>
        </p:txBody>
      </p:sp>
      <p:sp>
        <p:nvSpPr>
          <p:cNvPr id="345" name="Google Shape;345;g355bbb954f1_0_142"/>
          <p:cNvSpPr/>
          <p:nvPr/>
        </p:nvSpPr>
        <p:spPr>
          <a:xfrm>
            <a:off x="1639575" y="2505775"/>
            <a:ext cx="993000" cy="4920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56319053a4_0_16"/>
          <p:cNvSpPr txBox="1">
            <a:spLocks noGrp="1"/>
          </p:cNvSpPr>
          <p:nvPr>
            <p:ph type="subTitle" idx="1"/>
          </p:nvPr>
        </p:nvSpPr>
        <p:spPr>
          <a:xfrm>
            <a:off x="321900" y="1077600"/>
            <a:ext cx="11423100" cy="5329500"/>
          </a:xfrm>
          <a:prstGeom prst="rect">
            <a:avLst/>
          </a:prstGeom>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r>
              <a:rPr lang="en-GB" sz="2000">
                <a:latin typeface="Arial"/>
                <a:ea typeface="Arial"/>
                <a:cs typeface="Arial"/>
                <a:sym typeface="Arial"/>
              </a:rPr>
              <a:t>This is </a:t>
            </a:r>
            <a:r>
              <a:rPr lang="en-GB" sz="2000" b="1">
                <a:latin typeface="Arial"/>
                <a:ea typeface="Arial"/>
                <a:cs typeface="Arial"/>
                <a:sym typeface="Arial"/>
              </a:rPr>
              <a:t>a webinar-style session</a:t>
            </a:r>
            <a:r>
              <a:rPr lang="en-GB" sz="2000">
                <a:latin typeface="Arial"/>
                <a:ea typeface="Arial"/>
                <a:cs typeface="Arial"/>
                <a:sym typeface="Arial"/>
              </a:rPr>
              <a:t>. Only panelists will be on video and audio. Attendees will remain muted till Q&amp;A session.</a:t>
            </a:r>
            <a:br>
              <a:rPr lang="en-GB" sz="2000">
                <a:latin typeface="Arial"/>
                <a:ea typeface="Arial"/>
                <a:cs typeface="Arial"/>
                <a:sym typeface="Arial"/>
              </a:rPr>
            </a:br>
            <a:endParaRPr sz="1100">
              <a:latin typeface="Arial"/>
              <a:ea typeface="Arial"/>
              <a:cs typeface="Arial"/>
              <a:sym typeface="Arial"/>
            </a:endParaRPr>
          </a:p>
          <a:p>
            <a:pPr marL="457200" lvl="0" indent="0" algn="l" rtl="0">
              <a:lnSpc>
                <a:spcPct val="100000"/>
              </a:lnSpc>
              <a:spcBef>
                <a:spcPts val="0"/>
              </a:spcBef>
              <a:spcAft>
                <a:spcPts val="0"/>
              </a:spcAft>
              <a:buNone/>
            </a:pPr>
            <a:r>
              <a:rPr lang="en-GB" sz="2000">
                <a:latin typeface="Arial"/>
                <a:ea typeface="Arial"/>
                <a:cs typeface="Arial"/>
                <a:sym typeface="Arial"/>
              </a:rPr>
              <a:t>Please use the </a:t>
            </a:r>
            <a:r>
              <a:rPr lang="en-GB" sz="2000" b="1">
                <a:latin typeface="Arial"/>
                <a:ea typeface="Arial"/>
                <a:cs typeface="Arial"/>
                <a:sym typeface="Arial"/>
              </a:rPr>
              <a:t>Q&amp;A panel</a:t>
            </a:r>
            <a:r>
              <a:rPr lang="en-GB" sz="2000">
                <a:latin typeface="Arial"/>
                <a:ea typeface="Arial"/>
                <a:cs typeface="Arial"/>
                <a:sym typeface="Arial"/>
              </a:rPr>
              <a:t> to ask questions. We’ll address as many as possible during the Q&amp;A segment. Avoid using the chat for questions to ensure we don’t miss anything.</a:t>
            </a:r>
            <a:br>
              <a:rPr lang="en-GB" sz="2000">
                <a:latin typeface="Arial"/>
                <a:ea typeface="Arial"/>
                <a:cs typeface="Arial"/>
                <a:sym typeface="Arial"/>
              </a:rPr>
            </a:br>
            <a:endParaRPr sz="1100">
              <a:latin typeface="Arial"/>
              <a:ea typeface="Arial"/>
              <a:cs typeface="Arial"/>
              <a:sym typeface="Arial"/>
            </a:endParaRPr>
          </a:p>
          <a:p>
            <a:pPr marL="457200" lvl="0" indent="0" algn="l" rtl="0">
              <a:lnSpc>
                <a:spcPct val="100000"/>
              </a:lnSpc>
              <a:spcBef>
                <a:spcPts val="0"/>
              </a:spcBef>
              <a:spcAft>
                <a:spcPts val="0"/>
              </a:spcAft>
              <a:buNone/>
            </a:pPr>
            <a:r>
              <a:rPr lang="en-GB" sz="2000">
                <a:latin typeface="Arial"/>
                <a:ea typeface="Arial"/>
                <a:cs typeface="Arial"/>
                <a:sym typeface="Arial"/>
              </a:rPr>
              <a:t>Use the </a:t>
            </a:r>
            <a:r>
              <a:rPr lang="en-GB" sz="2000" b="1">
                <a:latin typeface="Arial"/>
                <a:ea typeface="Arial"/>
                <a:cs typeface="Arial"/>
                <a:sym typeface="Arial"/>
              </a:rPr>
              <a:t>chat box</a:t>
            </a:r>
            <a:r>
              <a:rPr lang="en-GB" sz="2000">
                <a:latin typeface="Arial"/>
                <a:ea typeface="Arial"/>
                <a:cs typeface="Arial"/>
                <a:sym typeface="Arial"/>
              </a:rPr>
              <a:t> for general comments or technical support only.</a:t>
            </a:r>
            <a:br>
              <a:rPr lang="en-GB" sz="2000">
                <a:latin typeface="Arial"/>
                <a:ea typeface="Arial"/>
                <a:cs typeface="Arial"/>
                <a:sym typeface="Arial"/>
              </a:rPr>
            </a:br>
            <a:r>
              <a:rPr lang="en-GB" sz="2000">
                <a:latin typeface="Arial"/>
                <a:ea typeface="Arial"/>
                <a:cs typeface="Arial"/>
                <a:sym typeface="Arial"/>
              </a:rPr>
              <a:t>Be respectful and courteous at all times.</a:t>
            </a:r>
            <a:br>
              <a:rPr lang="en-GB" sz="2000">
                <a:latin typeface="Arial"/>
                <a:ea typeface="Arial"/>
                <a:cs typeface="Arial"/>
                <a:sym typeface="Arial"/>
              </a:rPr>
            </a:br>
            <a:endParaRPr sz="1100">
              <a:latin typeface="Arial"/>
              <a:ea typeface="Arial"/>
              <a:cs typeface="Arial"/>
              <a:sym typeface="Arial"/>
            </a:endParaRPr>
          </a:p>
          <a:p>
            <a:pPr marL="457200" lvl="0" indent="0" algn="l" rtl="0">
              <a:lnSpc>
                <a:spcPct val="100000"/>
              </a:lnSpc>
              <a:spcBef>
                <a:spcPts val="0"/>
              </a:spcBef>
              <a:spcAft>
                <a:spcPts val="0"/>
              </a:spcAft>
              <a:buNone/>
            </a:pPr>
            <a:r>
              <a:rPr lang="en-GB" sz="2000">
                <a:latin typeface="Arial"/>
                <a:ea typeface="Arial"/>
                <a:cs typeface="Arial"/>
                <a:sym typeface="Arial"/>
              </a:rPr>
              <a:t>This session </a:t>
            </a:r>
            <a:r>
              <a:rPr lang="en-GB" sz="2000" b="1">
                <a:latin typeface="Arial"/>
                <a:ea typeface="Arial"/>
                <a:cs typeface="Arial"/>
                <a:sym typeface="Arial"/>
              </a:rPr>
              <a:t>is being recorded</a:t>
            </a:r>
            <a:r>
              <a:rPr lang="en-GB" sz="2000">
                <a:latin typeface="Arial"/>
                <a:ea typeface="Arial"/>
                <a:cs typeface="Arial"/>
                <a:sym typeface="Arial"/>
              </a:rPr>
              <a:t> and will be shared with registrants afterward.</a:t>
            </a:r>
            <a:br>
              <a:rPr lang="en-GB" sz="2000">
                <a:latin typeface="Arial"/>
                <a:ea typeface="Arial"/>
                <a:cs typeface="Arial"/>
                <a:sym typeface="Arial"/>
              </a:rPr>
            </a:br>
            <a:r>
              <a:rPr lang="en-GB" sz="2000">
                <a:latin typeface="Arial"/>
                <a:ea typeface="Arial"/>
                <a:cs typeface="Arial"/>
                <a:sym typeface="Arial"/>
              </a:rPr>
              <a:t>By staying in the webinar, you consent to being part of the recording.</a:t>
            </a:r>
            <a:br>
              <a:rPr lang="en-GB" sz="2000">
                <a:latin typeface="Arial"/>
                <a:ea typeface="Arial"/>
                <a:cs typeface="Arial"/>
                <a:sym typeface="Arial"/>
              </a:rPr>
            </a:br>
            <a:endParaRPr sz="1100">
              <a:latin typeface="Arial"/>
              <a:ea typeface="Arial"/>
              <a:cs typeface="Arial"/>
              <a:sym typeface="Arial"/>
            </a:endParaRPr>
          </a:p>
          <a:p>
            <a:pPr marL="457200" lvl="0" indent="0" algn="l" rtl="0">
              <a:lnSpc>
                <a:spcPct val="100000"/>
              </a:lnSpc>
              <a:spcBef>
                <a:spcPts val="0"/>
              </a:spcBef>
              <a:spcAft>
                <a:spcPts val="0"/>
              </a:spcAft>
              <a:buNone/>
            </a:pPr>
            <a:r>
              <a:rPr lang="en-GB" sz="2000" b="1">
                <a:latin typeface="Arial"/>
                <a:ea typeface="Arial"/>
                <a:cs typeface="Arial"/>
                <a:sym typeface="Arial"/>
              </a:rPr>
              <a:t>Technical Support: </a:t>
            </a:r>
            <a:r>
              <a:rPr lang="en-GB" sz="2000">
                <a:latin typeface="Arial"/>
                <a:ea typeface="Arial"/>
                <a:cs typeface="Arial"/>
                <a:sym typeface="Arial"/>
              </a:rPr>
              <a:t>If you encounter issues, message the host/co-host via the chat.</a:t>
            </a:r>
            <a:endParaRPr sz="2000">
              <a:latin typeface="Arial"/>
              <a:ea typeface="Arial"/>
              <a:cs typeface="Arial"/>
              <a:sym typeface="Arial"/>
            </a:endParaRPr>
          </a:p>
          <a:p>
            <a:pPr marL="0" lvl="0" indent="0" algn="l" rtl="0">
              <a:lnSpc>
                <a:spcPct val="100000"/>
              </a:lnSpc>
              <a:spcBef>
                <a:spcPts val="0"/>
              </a:spcBef>
              <a:spcAft>
                <a:spcPts val="0"/>
              </a:spcAft>
              <a:buNone/>
            </a:pPr>
            <a:endParaRPr sz="1100">
              <a:latin typeface="Arial"/>
              <a:ea typeface="Arial"/>
              <a:cs typeface="Arial"/>
              <a:sym typeface="Arial"/>
            </a:endParaRPr>
          </a:p>
          <a:p>
            <a:pPr marL="457200" lvl="0" indent="0" algn="l" rtl="0">
              <a:lnSpc>
                <a:spcPct val="100000"/>
              </a:lnSpc>
              <a:spcBef>
                <a:spcPts val="0"/>
              </a:spcBef>
              <a:spcAft>
                <a:spcPts val="0"/>
              </a:spcAft>
              <a:buNone/>
            </a:pPr>
            <a:r>
              <a:rPr lang="en-GB" sz="2000" b="1">
                <a:latin typeface="Arial"/>
                <a:ea typeface="Arial"/>
                <a:cs typeface="Arial"/>
                <a:sym typeface="Arial"/>
              </a:rPr>
              <a:t>Follow-Up: </a:t>
            </a:r>
            <a:endParaRPr sz="2000" b="1">
              <a:latin typeface="Arial"/>
              <a:ea typeface="Arial"/>
              <a:cs typeface="Arial"/>
              <a:sym typeface="Arial"/>
            </a:endParaRPr>
          </a:p>
          <a:p>
            <a:pPr marL="457200" lvl="0" indent="0" algn="l" rtl="0">
              <a:lnSpc>
                <a:spcPct val="100000"/>
              </a:lnSpc>
              <a:spcBef>
                <a:spcPts val="0"/>
              </a:spcBef>
              <a:spcAft>
                <a:spcPts val="0"/>
              </a:spcAft>
              <a:buNone/>
            </a:pPr>
            <a:r>
              <a:rPr lang="en-GB" sz="2000">
                <a:latin typeface="Arial"/>
                <a:ea typeface="Arial"/>
                <a:cs typeface="Arial"/>
                <a:sym typeface="Arial"/>
              </a:rPr>
              <a:t>A recording and any relevant resources will be emailed after the session and available via </a:t>
            </a:r>
            <a:r>
              <a:rPr lang="en-GB" sz="2000" u="sng">
                <a:solidFill>
                  <a:schemeClr val="hlink"/>
                </a:solidFill>
                <a:latin typeface="Arial"/>
                <a:ea typeface="Arial"/>
                <a:cs typeface="Arial"/>
                <a:sym typeface="Arial"/>
                <a:hlinkClick r:id="rId3"/>
              </a:rPr>
              <a:t>infra4next.com/</a:t>
            </a:r>
            <a:r>
              <a:rPr lang="en-GB" sz="2000">
                <a:latin typeface="Arial"/>
                <a:ea typeface="Arial"/>
                <a:cs typeface="Arial"/>
                <a:sym typeface="Arial"/>
              </a:rPr>
              <a:t>.</a:t>
            </a:r>
            <a:endParaRPr sz="2000">
              <a:latin typeface="Arial"/>
              <a:ea typeface="Arial"/>
              <a:cs typeface="Arial"/>
              <a:sym typeface="Arial"/>
            </a:endParaRPr>
          </a:p>
          <a:p>
            <a:pPr marL="457200" lvl="0" indent="0" algn="l" rtl="0">
              <a:lnSpc>
                <a:spcPct val="100000"/>
              </a:lnSpc>
              <a:spcBef>
                <a:spcPts val="0"/>
              </a:spcBef>
              <a:spcAft>
                <a:spcPts val="0"/>
              </a:spcAft>
              <a:buNone/>
            </a:pPr>
            <a:r>
              <a:rPr lang="en-GB" sz="2000">
                <a:latin typeface="Arial"/>
                <a:ea typeface="Arial"/>
                <a:cs typeface="Arial"/>
                <a:sym typeface="Arial"/>
              </a:rPr>
              <a:t>After the session, please fill out short</a:t>
            </a:r>
            <a:r>
              <a:rPr lang="en-GB" sz="2000" b="1">
                <a:latin typeface="Arial"/>
                <a:ea typeface="Arial"/>
                <a:cs typeface="Arial"/>
                <a:sym typeface="Arial"/>
              </a:rPr>
              <a:t> feedback form</a:t>
            </a:r>
            <a:r>
              <a:rPr lang="en-GB" sz="2000">
                <a:latin typeface="Arial"/>
                <a:ea typeface="Arial"/>
                <a:cs typeface="Arial"/>
                <a:sym typeface="Arial"/>
              </a:rPr>
              <a:t> to help us improve.</a:t>
            </a:r>
            <a:endParaRPr sz="2000">
              <a:latin typeface="Arial"/>
              <a:ea typeface="Arial"/>
              <a:cs typeface="Arial"/>
              <a:sym typeface="Arial"/>
            </a:endParaRPr>
          </a:p>
          <a:p>
            <a:pPr marL="0" lvl="0" indent="0" algn="l" rtl="0">
              <a:lnSpc>
                <a:spcPct val="100000"/>
              </a:lnSpc>
              <a:spcBef>
                <a:spcPts val="0"/>
              </a:spcBef>
              <a:spcAft>
                <a:spcPts val="0"/>
              </a:spcAft>
              <a:buNone/>
            </a:pPr>
            <a:endParaRPr b="1">
              <a:latin typeface="Arial"/>
              <a:ea typeface="Arial"/>
              <a:cs typeface="Arial"/>
              <a:sym typeface="Arial"/>
            </a:endParaRPr>
          </a:p>
        </p:txBody>
      </p:sp>
      <p:sp>
        <p:nvSpPr>
          <p:cNvPr id="95" name="Google Shape;95;g356319053a4_0_16"/>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2</a:t>
            </a:fld>
            <a:endParaRPr/>
          </a:p>
        </p:txBody>
      </p:sp>
      <p:sp>
        <p:nvSpPr>
          <p:cNvPr id="96" name="Google Shape;96;g356319053a4_0_16"/>
          <p:cNvSpPr txBox="1">
            <a:spLocks noGrp="1"/>
          </p:cNvSpPr>
          <p:nvPr>
            <p:ph type="ctrTitle"/>
          </p:nvPr>
        </p:nvSpPr>
        <p:spPr>
          <a:xfrm>
            <a:off x="2811025" y="372450"/>
            <a:ext cx="8376300" cy="5805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GB" sz="4000" b="0">
                <a:latin typeface="Arial"/>
                <a:ea typeface="Arial"/>
                <a:cs typeface="Arial"/>
                <a:sym typeface="Arial"/>
              </a:rPr>
              <a:t>Welcome and housekeeping rules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g355bbb954f1_0_156"/>
          <p:cNvPicPr preferRelativeResize="0"/>
          <p:nvPr/>
        </p:nvPicPr>
        <p:blipFill>
          <a:blip r:embed="rId3">
            <a:alphaModFix/>
          </a:blip>
          <a:stretch>
            <a:fillRect/>
          </a:stretch>
        </p:blipFill>
        <p:spPr>
          <a:xfrm>
            <a:off x="275400" y="2156336"/>
            <a:ext cx="5418435" cy="2545339"/>
          </a:xfrm>
          <a:prstGeom prst="rect">
            <a:avLst/>
          </a:prstGeom>
          <a:noFill/>
          <a:ln>
            <a:noFill/>
          </a:ln>
        </p:spPr>
      </p:pic>
      <p:sp>
        <p:nvSpPr>
          <p:cNvPr id="351" name="Google Shape;351;g355bbb954f1_0_156"/>
          <p:cNvSpPr txBox="1">
            <a:spLocks noGrp="1"/>
          </p:cNvSpPr>
          <p:nvPr>
            <p:ph type="title"/>
          </p:nvPr>
        </p:nvSpPr>
        <p:spPr>
          <a:xfrm>
            <a:off x="566419" y="1058386"/>
            <a:ext cx="106464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Font typeface="Arial"/>
              <a:buNone/>
            </a:pPr>
            <a:r>
              <a:rPr lang="en-GB"/>
              <a:t>ESS datasets &amp; documentation – ESS DATA PORTAL</a:t>
            </a:r>
            <a:endParaRPr/>
          </a:p>
          <a:p>
            <a:pPr marL="0" lvl="0" indent="0" algn="l" rtl="0">
              <a:spcBef>
                <a:spcPts val="0"/>
              </a:spcBef>
              <a:spcAft>
                <a:spcPts val="0"/>
              </a:spcAft>
              <a:buClr>
                <a:schemeClr val="dk1"/>
              </a:buClr>
              <a:buSzPts val="2800"/>
              <a:buFont typeface="Arial"/>
              <a:buNone/>
            </a:pPr>
            <a:r>
              <a:rPr lang="en-GB"/>
              <a:t>Let’s go back to browse by round …</a:t>
            </a:r>
            <a:endParaRPr/>
          </a:p>
        </p:txBody>
      </p:sp>
      <p:sp>
        <p:nvSpPr>
          <p:cNvPr id="352" name="Google Shape;352;g355bbb954f1_0_156"/>
          <p:cNvSpPr txBox="1">
            <a:spLocks noGrp="1"/>
          </p:cNvSpPr>
          <p:nvPr>
            <p:ph type="sldNum" idx="12"/>
          </p:nvPr>
        </p:nvSpPr>
        <p:spPr>
          <a:xfrm>
            <a:off x="9157252" y="243784"/>
            <a:ext cx="27432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20</a:t>
            </a:fld>
            <a:endParaRPr/>
          </a:p>
        </p:txBody>
      </p:sp>
      <p:sp>
        <p:nvSpPr>
          <p:cNvPr id="353" name="Google Shape;353;g355bbb954f1_0_156"/>
          <p:cNvSpPr txBox="1">
            <a:spLocks noGrp="1"/>
          </p:cNvSpPr>
          <p:nvPr>
            <p:ph type="ftr" idx="11"/>
          </p:nvPr>
        </p:nvSpPr>
        <p:spPr>
          <a:xfrm>
            <a:off x="192156" y="6356350"/>
            <a:ext cx="41148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sp>
        <p:nvSpPr>
          <p:cNvPr id="354" name="Google Shape;354;g355bbb954f1_0_156"/>
          <p:cNvSpPr/>
          <p:nvPr/>
        </p:nvSpPr>
        <p:spPr>
          <a:xfrm>
            <a:off x="275400" y="3819575"/>
            <a:ext cx="5427900" cy="4920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5" name="Google Shape;355;g355bbb954f1_0_156"/>
          <p:cNvSpPr txBox="1"/>
          <p:nvPr/>
        </p:nvSpPr>
        <p:spPr>
          <a:xfrm>
            <a:off x="448975" y="4972613"/>
            <a:ext cx="5427900" cy="7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Data and documentation available for Round 11</a:t>
            </a:r>
            <a:endParaRPr/>
          </a:p>
        </p:txBody>
      </p:sp>
      <p:pic>
        <p:nvPicPr>
          <p:cNvPr id="356" name="Google Shape;356;g355bbb954f1_0_156"/>
          <p:cNvPicPr preferRelativeResize="0"/>
          <p:nvPr/>
        </p:nvPicPr>
        <p:blipFill>
          <a:blip r:embed="rId4">
            <a:alphaModFix/>
          </a:blip>
          <a:stretch>
            <a:fillRect/>
          </a:stretch>
        </p:blipFill>
        <p:spPr>
          <a:xfrm>
            <a:off x="5794200" y="1913376"/>
            <a:ext cx="6464225" cy="4000475"/>
          </a:xfrm>
          <a:prstGeom prst="rect">
            <a:avLst/>
          </a:prstGeom>
          <a:noFill/>
          <a:ln>
            <a:noFill/>
          </a:ln>
        </p:spPr>
      </p:pic>
      <p:sp>
        <p:nvSpPr>
          <p:cNvPr id="357" name="Google Shape;357;g355bbb954f1_0_156"/>
          <p:cNvSpPr txBox="1"/>
          <p:nvPr/>
        </p:nvSpPr>
        <p:spPr>
          <a:xfrm>
            <a:off x="192150" y="5913850"/>
            <a:ext cx="582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hlinkClick r:id="rId5"/>
              </a:rPr>
              <a:t>https://ess.sikt.no/en/series/321b06ad-1b98-4b7d-93ad-ca8a24e8788a</a:t>
            </a:r>
            <a:r>
              <a:rPr lang="en-GB"/>
              <a:t> </a:t>
            </a:r>
            <a:endParaRPr/>
          </a:p>
        </p:txBody>
      </p:sp>
      <p:sp>
        <p:nvSpPr>
          <p:cNvPr id="358" name="Google Shape;358;g355bbb954f1_0_156"/>
          <p:cNvSpPr/>
          <p:nvPr/>
        </p:nvSpPr>
        <p:spPr>
          <a:xfrm>
            <a:off x="5876875" y="4438325"/>
            <a:ext cx="1860600" cy="3651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9" name="Google Shape;359;g355bbb954f1_0_156"/>
          <p:cNvSpPr/>
          <p:nvPr/>
        </p:nvSpPr>
        <p:spPr>
          <a:xfrm>
            <a:off x="5703300" y="4803425"/>
            <a:ext cx="2280300" cy="3651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g355bbb954f1_0_170"/>
          <p:cNvPicPr preferRelativeResize="0"/>
          <p:nvPr/>
        </p:nvPicPr>
        <p:blipFill>
          <a:blip r:embed="rId3">
            <a:alphaModFix/>
          </a:blip>
          <a:stretch>
            <a:fillRect/>
          </a:stretch>
        </p:blipFill>
        <p:spPr>
          <a:xfrm>
            <a:off x="6169046" y="277721"/>
            <a:ext cx="5800350" cy="5872950"/>
          </a:xfrm>
          <a:prstGeom prst="rect">
            <a:avLst/>
          </a:prstGeom>
          <a:noFill/>
          <a:ln>
            <a:noFill/>
          </a:ln>
        </p:spPr>
      </p:pic>
      <p:sp>
        <p:nvSpPr>
          <p:cNvPr id="365" name="Google Shape;365;g355bbb954f1_0_170"/>
          <p:cNvSpPr txBox="1">
            <a:spLocks noGrp="1"/>
          </p:cNvSpPr>
          <p:nvPr>
            <p:ph type="title"/>
          </p:nvPr>
        </p:nvSpPr>
        <p:spPr>
          <a:xfrm>
            <a:off x="2488519" y="428311"/>
            <a:ext cx="106464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Font typeface="Arial"/>
              <a:buNone/>
            </a:pPr>
            <a:r>
              <a:rPr lang="en-GB"/>
              <a:t>ESS 11 documentation </a:t>
            </a:r>
            <a:endParaRPr/>
          </a:p>
        </p:txBody>
      </p:sp>
      <p:sp>
        <p:nvSpPr>
          <p:cNvPr id="366" name="Google Shape;366;g355bbb954f1_0_170"/>
          <p:cNvSpPr txBox="1">
            <a:spLocks noGrp="1"/>
          </p:cNvSpPr>
          <p:nvPr>
            <p:ph type="sldNum" idx="12"/>
          </p:nvPr>
        </p:nvSpPr>
        <p:spPr>
          <a:xfrm>
            <a:off x="9157252" y="243784"/>
            <a:ext cx="27432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21</a:t>
            </a:fld>
            <a:endParaRPr/>
          </a:p>
        </p:txBody>
      </p:sp>
      <p:sp>
        <p:nvSpPr>
          <p:cNvPr id="367" name="Google Shape;367;g355bbb954f1_0_170"/>
          <p:cNvSpPr txBox="1">
            <a:spLocks noGrp="1"/>
          </p:cNvSpPr>
          <p:nvPr>
            <p:ph type="ftr" idx="11"/>
          </p:nvPr>
        </p:nvSpPr>
        <p:spPr>
          <a:xfrm>
            <a:off x="192156" y="6356350"/>
            <a:ext cx="41148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pic>
        <p:nvPicPr>
          <p:cNvPr id="368" name="Google Shape;368;g355bbb954f1_0_170"/>
          <p:cNvPicPr preferRelativeResize="0"/>
          <p:nvPr/>
        </p:nvPicPr>
        <p:blipFill>
          <a:blip r:embed="rId4">
            <a:alphaModFix/>
          </a:blip>
          <a:stretch>
            <a:fillRect/>
          </a:stretch>
        </p:blipFill>
        <p:spPr>
          <a:xfrm>
            <a:off x="192150" y="1028546"/>
            <a:ext cx="6297812" cy="5122125"/>
          </a:xfrm>
          <a:prstGeom prst="rect">
            <a:avLst/>
          </a:prstGeom>
          <a:noFill/>
          <a:ln>
            <a:noFill/>
          </a:ln>
        </p:spPr>
      </p:pic>
      <p:sp>
        <p:nvSpPr>
          <p:cNvPr id="369" name="Google Shape;369;g355bbb954f1_0_170"/>
          <p:cNvSpPr txBox="1"/>
          <p:nvPr/>
        </p:nvSpPr>
        <p:spPr>
          <a:xfrm>
            <a:off x="3382050" y="6356350"/>
            <a:ext cx="6297900" cy="7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All documentation is available to download without register/login (.pdf format)</a:t>
            </a:r>
            <a:endParaRPr/>
          </a:p>
        </p:txBody>
      </p:sp>
      <p:sp>
        <p:nvSpPr>
          <p:cNvPr id="370" name="Google Shape;370;g355bbb954f1_0_170"/>
          <p:cNvSpPr/>
          <p:nvPr/>
        </p:nvSpPr>
        <p:spPr>
          <a:xfrm>
            <a:off x="192150" y="3727300"/>
            <a:ext cx="1989300" cy="5535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1" name="Google Shape;371;g355bbb954f1_0_170"/>
          <p:cNvSpPr/>
          <p:nvPr/>
        </p:nvSpPr>
        <p:spPr>
          <a:xfrm>
            <a:off x="4769850" y="3281400"/>
            <a:ext cx="1399200" cy="830400"/>
          </a:xfrm>
          <a:prstGeom prst="rightArrow">
            <a:avLst>
              <a:gd name="adj1" fmla="val 50000"/>
              <a:gd name="adj2" fmla="val 50000"/>
            </a:avLst>
          </a:prstGeom>
          <a:solidFill>
            <a:srgbClr val="FF0000"/>
          </a:solidFill>
          <a:ln w="9525" cap="flat" cmpd="sng">
            <a:solidFill>
              <a:srgbClr val="14141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356153ac9b1_0_13"/>
          <p:cNvSpPr txBox="1">
            <a:spLocks noGrp="1"/>
          </p:cNvSpPr>
          <p:nvPr>
            <p:ph type="title"/>
          </p:nvPr>
        </p:nvSpPr>
        <p:spPr>
          <a:xfrm>
            <a:off x="2488519" y="428311"/>
            <a:ext cx="106464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Font typeface="Arial"/>
              <a:buNone/>
            </a:pPr>
            <a:r>
              <a:rPr lang="en-GB"/>
              <a:t>ESS 11 -  Datafiles</a:t>
            </a:r>
            <a:endParaRPr/>
          </a:p>
        </p:txBody>
      </p:sp>
      <p:sp>
        <p:nvSpPr>
          <p:cNvPr id="377" name="Google Shape;377;g356153ac9b1_0_13"/>
          <p:cNvSpPr txBox="1">
            <a:spLocks noGrp="1"/>
          </p:cNvSpPr>
          <p:nvPr>
            <p:ph type="sldNum" idx="12"/>
          </p:nvPr>
        </p:nvSpPr>
        <p:spPr>
          <a:xfrm>
            <a:off x="9157252" y="243784"/>
            <a:ext cx="27432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22</a:t>
            </a:fld>
            <a:endParaRPr/>
          </a:p>
        </p:txBody>
      </p:sp>
      <p:sp>
        <p:nvSpPr>
          <p:cNvPr id="378" name="Google Shape;378;g356153ac9b1_0_13"/>
          <p:cNvSpPr txBox="1">
            <a:spLocks noGrp="1"/>
          </p:cNvSpPr>
          <p:nvPr>
            <p:ph type="ftr" idx="11"/>
          </p:nvPr>
        </p:nvSpPr>
        <p:spPr>
          <a:xfrm>
            <a:off x="192156" y="6356350"/>
            <a:ext cx="41148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pic>
        <p:nvPicPr>
          <p:cNvPr id="379" name="Google Shape;379;g356153ac9b1_0_13"/>
          <p:cNvPicPr preferRelativeResize="0"/>
          <p:nvPr/>
        </p:nvPicPr>
        <p:blipFill>
          <a:blip r:embed="rId3">
            <a:alphaModFix/>
          </a:blip>
          <a:stretch>
            <a:fillRect/>
          </a:stretch>
        </p:blipFill>
        <p:spPr>
          <a:xfrm>
            <a:off x="192150" y="1028546"/>
            <a:ext cx="6297812" cy="5122125"/>
          </a:xfrm>
          <a:prstGeom prst="rect">
            <a:avLst/>
          </a:prstGeom>
          <a:noFill/>
          <a:ln>
            <a:noFill/>
          </a:ln>
        </p:spPr>
      </p:pic>
      <p:sp>
        <p:nvSpPr>
          <p:cNvPr id="380" name="Google Shape;380;g356153ac9b1_0_13"/>
          <p:cNvSpPr txBox="1"/>
          <p:nvPr/>
        </p:nvSpPr>
        <p:spPr>
          <a:xfrm>
            <a:off x="3382050" y="6356350"/>
            <a:ext cx="6297900" cy="7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All documentation is available to download without register/login (.pdf format)</a:t>
            </a:r>
            <a:endParaRPr/>
          </a:p>
        </p:txBody>
      </p:sp>
      <p:sp>
        <p:nvSpPr>
          <p:cNvPr id="381" name="Google Shape;381;g356153ac9b1_0_13"/>
          <p:cNvSpPr/>
          <p:nvPr/>
        </p:nvSpPr>
        <p:spPr>
          <a:xfrm>
            <a:off x="95325" y="4865175"/>
            <a:ext cx="3286800" cy="14148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2" name="Google Shape;382;g356153ac9b1_0_13"/>
          <p:cNvSpPr/>
          <p:nvPr/>
        </p:nvSpPr>
        <p:spPr>
          <a:xfrm rot="-2421928">
            <a:off x="3954892" y="4865059"/>
            <a:ext cx="1399343" cy="830449"/>
          </a:xfrm>
          <a:prstGeom prst="rightArrow">
            <a:avLst>
              <a:gd name="adj1" fmla="val 50000"/>
              <a:gd name="adj2" fmla="val 50000"/>
            </a:avLst>
          </a:prstGeom>
          <a:solidFill>
            <a:srgbClr val="FF0000"/>
          </a:solidFill>
          <a:ln w="9525" cap="flat" cmpd="sng">
            <a:solidFill>
              <a:srgbClr val="14141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83" name="Google Shape;383;g356153ac9b1_0_13"/>
          <p:cNvPicPr preferRelativeResize="0"/>
          <p:nvPr/>
        </p:nvPicPr>
        <p:blipFill>
          <a:blip r:embed="rId4">
            <a:alphaModFix/>
          </a:blip>
          <a:stretch>
            <a:fillRect/>
          </a:stretch>
        </p:blipFill>
        <p:spPr>
          <a:xfrm>
            <a:off x="6396321" y="428296"/>
            <a:ext cx="5504126" cy="5702533"/>
          </a:xfrm>
          <a:prstGeom prst="rect">
            <a:avLst/>
          </a:prstGeom>
          <a:noFill/>
          <a:ln>
            <a:noFill/>
          </a:ln>
        </p:spPr>
      </p:pic>
      <p:sp>
        <p:nvSpPr>
          <p:cNvPr id="384" name="Google Shape;384;g356153ac9b1_0_13"/>
          <p:cNvSpPr/>
          <p:nvPr/>
        </p:nvSpPr>
        <p:spPr>
          <a:xfrm>
            <a:off x="6321525" y="2882217"/>
            <a:ext cx="3286800" cy="5223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5" name="Google Shape;385;g356153ac9b1_0_13"/>
          <p:cNvSpPr/>
          <p:nvPr/>
        </p:nvSpPr>
        <p:spPr>
          <a:xfrm>
            <a:off x="6489950" y="1112550"/>
            <a:ext cx="1108500" cy="5223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6" name="Google Shape;386;g356153ac9b1_0_13"/>
          <p:cNvSpPr/>
          <p:nvPr/>
        </p:nvSpPr>
        <p:spPr>
          <a:xfrm>
            <a:off x="7598450" y="1112550"/>
            <a:ext cx="1108500" cy="5223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7" name="Google Shape;387;g356153ac9b1_0_13"/>
          <p:cNvSpPr/>
          <p:nvPr/>
        </p:nvSpPr>
        <p:spPr>
          <a:xfrm>
            <a:off x="8696285" y="1112550"/>
            <a:ext cx="904200" cy="5223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356153ac9b1_0_28"/>
          <p:cNvSpPr txBox="1">
            <a:spLocks noGrp="1"/>
          </p:cNvSpPr>
          <p:nvPr>
            <p:ph type="title"/>
          </p:nvPr>
        </p:nvSpPr>
        <p:spPr>
          <a:xfrm>
            <a:off x="2488519" y="428311"/>
            <a:ext cx="106464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Font typeface="Arial"/>
              <a:buNone/>
            </a:pPr>
            <a:r>
              <a:rPr lang="en-GB"/>
              <a:t>ESS 11 -  Questions/Variables</a:t>
            </a:r>
            <a:endParaRPr/>
          </a:p>
        </p:txBody>
      </p:sp>
      <p:sp>
        <p:nvSpPr>
          <p:cNvPr id="393" name="Google Shape;393;g356153ac9b1_0_28"/>
          <p:cNvSpPr txBox="1">
            <a:spLocks noGrp="1"/>
          </p:cNvSpPr>
          <p:nvPr>
            <p:ph type="sldNum" idx="12"/>
          </p:nvPr>
        </p:nvSpPr>
        <p:spPr>
          <a:xfrm>
            <a:off x="9157252" y="243784"/>
            <a:ext cx="27432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23</a:t>
            </a:fld>
            <a:endParaRPr/>
          </a:p>
        </p:txBody>
      </p:sp>
      <p:sp>
        <p:nvSpPr>
          <p:cNvPr id="394" name="Google Shape;394;g356153ac9b1_0_28"/>
          <p:cNvSpPr txBox="1">
            <a:spLocks noGrp="1"/>
          </p:cNvSpPr>
          <p:nvPr>
            <p:ph type="ftr" idx="11"/>
          </p:nvPr>
        </p:nvSpPr>
        <p:spPr>
          <a:xfrm>
            <a:off x="192156" y="6356350"/>
            <a:ext cx="41148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sp>
        <p:nvSpPr>
          <p:cNvPr id="395" name="Google Shape;395;g356153ac9b1_0_28"/>
          <p:cNvSpPr txBox="1"/>
          <p:nvPr/>
        </p:nvSpPr>
        <p:spPr>
          <a:xfrm>
            <a:off x="5894100" y="1050050"/>
            <a:ext cx="6297900" cy="7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t>Let’s see Media and Trust theme</a:t>
            </a:r>
            <a:endParaRPr sz="2400" b="1"/>
          </a:p>
        </p:txBody>
      </p:sp>
      <p:sp>
        <p:nvSpPr>
          <p:cNvPr id="396" name="Google Shape;396;g356153ac9b1_0_28"/>
          <p:cNvSpPr/>
          <p:nvPr/>
        </p:nvSpPr>
        <p:spPr>
          <a:xfrm rot="-2421928">
            <a:off x="3954892" y="4865059"/>
            <a:ext cx="1399343" cy="830449"/>
          </a:xfrm>
          <a:prstGeom prst="rightArrow">
            <a:avLst>
              <a:gd name="adj1" fmla="val 50000"/>
              <a:gd name="adj2" fmla="val 50000"/>
            </a:avLst>
          </a:prstGeom>
          <a:solidFill>
            <a:srgbClr val="FF0000"/>
          </a:solidFill>
          <a:ln w="9525" cap="flat" cmpd="sng">
            <a:solidFill>
              <a:srgbClr val="14141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7" name="Google Shape;397;g356153ac9b1_0_28"/>
          <p:cNvPicPr preferRelativeResize="0"/>
          <p:nvPr/>
        </p:nvPicPr>
        <p:blipFill>
          <a:blip r:embed="rId3">
            <a:alphaModFix/>
          </a:blip>
          <a:stretch>
            <a:fillRect/>
          </a:stretch>
        </p:blipFill>
        <p:spPr>
          <a:xfrm>
            <a:off x="115271" y="1227871"/>
            <a:ext cx="5504126" cy="5702533"/>
          </a:xfrm>
          <a:prstGeom prst="rect">
            <a:avLst/>
          </a:prstGeom>
          <a:noFill/>
          <a:ln>
            <a:noFill/>
          </a:ln>
        </p:spPr>
      </p:pic>
      <p:sp>
        <p:nvSpPr>
          <p:cNvPr id="398" name="Google Shape;398;g356153ac9b1_0_28"/>
          <p:cNvSpPr/>
          <p:nvPr/>
        </p:nvSpPr>
        <p:spPr>
          <a:xfrm>
            <a:off x="115275" y="4593592"/>
            <a:ext cx="3286800" cy="5223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9" name="Google Shape;399;g356153ac9b1_0_28"/>
          <p:cNvPicPr preferRelativeResize="0"/>
          <p:nvPr/>
        </p:nvPicPr>
        <p:blipFill>
          <a:blip r:embed="rId4">
            <a:alphaModFix/>
          </a:blip>
          <a:stretch>
            <a:fillRect/>
          </a:stretch>
        </p:blipFill>
        <p:spPr>
          <a:xfrm>
            <a:off x="4677822" y="2213936"/>
            <a:ext cx="6267803" cy="3224796"/>
          </a:xfrm>
          <a:prstGeom prst="rect">
            <a:avLst/>
          </a:prstGeom>
          <a:noFill/>
          <a:ln>
            <a:noFill/>
          </a:ln>
        </p:spPr>
      </p:pic>
      <p:sp>
        <p:nvSpPr>
          <p:cNvPr id="400" name="Google Shape;400;g356153ac9b1_0_28"/>
          <p:cNvSpPr txBox="1"/>
          <p:nvPr/>
        </p:nvSpPr>
        <p:spPr>
          <a:xfrm>
            <a:off x="6647525" y="2148125"/>
            <a:ext cx="6297900" cy="7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a:t>All variables in this theme</a:t>
            </a:r>
            <a:endParaRPr sz="16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356153ac9b1_0_45"/>
          <p:cNvSpPr txBox="1">
            <a:spLocks noGrp="1"/>
          </p:cNvSpPr>
          <p:nvPr>
            <p:ph type="title"/>
          </p:nvPr>
        </p:nvSpPr>
        <p:spPr>
          <a:xfrm>
            <a:off x="2488519" y="428311"/>
            <a:ext cx="106464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Font typeface="Arial"/>
              <a:buNone/>
            </a:pPr>
            <a:r>
              <a:rPr lang="en-GB"/>
              <a:t>ESS 11 -  Questions/Variables</a:t>
            </a:r>
            <a:endParaRPr/>
          </a:p>
        </p:txBody>
      </p:sp>
      <p:sp>
        <p:nvSpPr>
          <p:cNvPr id="406" name="Google Shape;406;g356153ac9b1_0_45"/>
          <p:cNvSpPr txBox="1">
            <a:spLocks noGrp="1"/>
          </p:cNvSpPr>
          <p:nvPr>
            <p:ph type="sldNum" idx="12"/>
          </p:nvPr>
        </p:nvSpPr>
        <p:spPr>
          <a:xfrm>
            <a:off x="9157252" y="243784"/>
            <a:ext cx="27432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24</a:t>
            </a:fld>
            <a:endParaRPr/>
          </a:p>
        </p:txBody>
      </p:sp>
      <p:sp>
        <p:nvSpPr>
          <p:cNvPr id="407" name="Google Shape;407;g356153ac9b1_0_45"/>
          <p:cNvSpPr txBox="1">
            <a:spLocks noGrp="1"/>
          </p:cNvSpPr>
          <p:nvPr>
            <p:ph type="ftr" idx="11"/>
          </p:nvPr>
        </p:nvSpPr>
        <p:spPr>
          <a:xfrm>
            <a:off x="192156" y="6356350"/>
            <a:ext cx="41148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sp>
        <p:nvSpPr>
          <p:cNvPr id="408" name="Google Shape;408;g356153ac9b1_0_45"/>
          <p:cNvSpPr txBox="1"/>
          <p:nvPr/>
        </p:nvSpPr>
        <p:spPr>
          <a:xfrm>
            <a:off x="7785425" y="243775"/>
            <a:ext cx="3780900" cy="7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t>Let’s see Media and Trust theme - Variable ‘Internet use, how often’ in Variable viewer </a:t>
            </a:r>
            <a:r>
              <a:rPr lang="en-GB" sz="2400"/>
              <a:t>(click on small arrow)</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sp>
        <p:nvSpPr>
          <p:cNvPr id="409" name="Google Shape;409;g356153ac9b1_0_45"/>
          <p:cNvSpPr/>
          <p:nvPr/>
        </p:nvSpPr>
        <p:spPr>
          <a:xfrm rot="-2421928">
            <a:off x="3954892" y="4865059"/>
            <a:ext cx="1399343" cy="830449"/>
          </a:xfrm>
          <a:prstGeom prst="rightArrow">
            <a:avLst>
              <a:gd name="adj1" fmla="val 50000"/>
              <a:gd name="adj2" fmla="val 50000"/>
            </a:avLst>
          </a:prstGeom>
          <a:solidFill>
            <a:srgbClr val="FF0000"/>
          </a:solidFill>
          <a:ln w="9525" cap="flat" cmpd="sng">
            <a:solidFill>
              <a:srgbClr val="14141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10" name="Google Shape;410;g356153ac9b1_0_45"/>
          <p:cNvPicPr preferRelativeResize="0"/>
          <p:nvPr/>
        </p:nvPicPr>
        <p:blipFill>
          <a:blip r:embed="rId3">
            <a:alphaModFix/>
          </a:blip>
          <a:stretch>
            <a:fillRect/>
          </a:stretch>
        </p:blipFill>
        <p:spPr>
          <a:xfrm>
            <a:off x="115271" y="1227871"/>
            <a:ext cx="5504126" cy="5702533"/>
          </a:xfrm>
          <a:prstGeom prst="rect">
            <a:avLst/>
          </a:prstGeom>
          <a:noFill/>
          <a:ln>
            <a:noFill/>
          </a:ln>
        </p:spPr>
      </p:pic>
      <p:sp>
        <p:nvSpPr>
          <p:cNvPr id="411" name="Google Shape;411;g356153ac9b1_0_45"/>
          <p:cNvSpPr/>
          <p:nvPr/>
        </p:nvSpPr>
        <p:spPr>
          <a:xfrm>
            <a:off x="115275" y="4593592"/>
            <a:ext cx="3286800" cy="5223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2" name="Google Shape;412;g356153ac9b1_0_45"/>
          <p:cNvSpPr txBox="1"/>
          <p:nvPr/>
        </p:nvSpPr>
        <p:spPr>
          <a:xfrm>
            <a:off x="7031950" y="6484350"/>
            <a:ext cx="6297900" cy="7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a:t>All variables in this theme</a:t>
            </a:r>
            <a:endParaRPr sz="1600"/>
          </a:p>
        </p:txBody>
      </p:sp>
      <p:sp>
        <p:nvSpPr>
          <p:cNvPr id="413" name="Google Shape;413;g356153ac9b1_0_45"/>
          <p:cNvSpPr/>
          <p:nvPr/>
        </p:nvSpPr>
        <p:spPr>
          <a:xfrm>
            <a:off x="1236075" y="1932100"/>
            <a:ext cx="2166000" cy="5223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14" name="Google Shape;414;g356153ac9b1_0_45"/>
          <p:cNvPicPr preferRelativeResize="0"/>
          <p:nvPr/>
        </p:nvPicPr>
        <p:blipFill>
          <a:blip r:embed="rId4">
            <a:alphaModFix/>
          </a:blip>
          <a:stretch>
            <a:fillRect/>
          </a:stretch>
        </p:blipFill>
        <p:spPr>
          <a:xfrm>
            <a:off x="4093497" y="3131561"/>
            <a:ext cx="6267803" cy="3224796"/>
          </a:xfrm>
          <a:prstGeom prst="rect">
            <a:avLst/>
          </a:prstGeom>
          <a:noFill/>
          <a:ln>
            <a:noFill/>
          </a:ln>
        </p:spPr>
      </p:pic>
      <p:sp>
        <p:nvSpPr>
          <p:cNvPr id="415" name="Google Shape;415;g356153ac9b1_0_45"/>
          <p:cNvSpPr/>
          <p:nvPr/>
        </p:nvSpPr>
        <p:spPr>
          <a:xfrm>
            <a:off x="6078325" y="4750800"/>
            <a:ext cx="306000" cy="3651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356153ac9b1_0_61"/>
          <p:cNvSpPr txBox="1">
            <a:spLocks noGrp="1"/>
          </p:cNvSpPr>
          <p:nvPr>
            <p:ph type="title"/>
          </p:nvPr>
        </p:nvSpPr>
        <p:spPr>
          <a:xfrm>
            <a:off x="1899244" y="243786"/>
            <a:ext cx="106464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Font typeface="Arial"/>
              <a:buNone/>
            </a:pPr>
            <a:r>
              <a:rPr lang="en-GB"/>
              <a:t>ESS 11 -  Questions/Variables</a:t>
            </a:r>
            <a:endParaRPr/>
          </a:p>
        </p:txBody>
      </p:sp>
      <p:sp>
        <p:nvSpPr>
          <p:cNvPr id="421" name="Google Shape;421;g356153ac9b1_0_61"/>
          <p:cNvSpPr txBox="1">
            <a:spLocks noGrp="1"/>
          </p:cNvSpPr>
          <p:nvPr>
            <p:ph type="sldNum" idx="12"/>
          </p:nvPr>
        </p:nvSpPr>
        <p:spPr>
          <a:xfrm>
            <a:off x="9157252" y="243784"/>
            <a:ext cx="27432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25</a:t>
            </a:fld>
            <a:endParaRPr/>
          </a:p>
        </p:txBody>
      </p:sp>
      <p:sp>
        <p:nvSpPr>
          <p:cNvPr id="422" name="Google Shape;422;g356153ac9b1_0_61"/>
          <p:cNvSpPr txBox="1">
            <a:spLocks noGrp="1"/>
          </p:cNvSpPr>
          <p:nvPr>
            <p:ph type="ftr" idx="11"/>
          </p:nvPr>
        </p:nvSpPr>
        <p:spPr>
          <a:xfrm>
            <a:off x="192156" y="6356350"/>
            <a:ext cx="41148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sp>
        <p:nvSpPr>
          <p:cNvPr id="423" name="Google Shape;423;g356153ac9b1_0_61"/>
          <p:cNvSpPr txBox="1"/>
          <p:nvPr/>
        </p:nvSpPr>
        <p:spPr>
          <a:xfrm>
            <a:off x="7785425" y="243775"/>
            <a:ext cx="3780900" cy="7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t>Let’s see Media and Trust theme - Variable ‘Internet use, how often’ in Variable viewer </a:t>
            </a:r>
            <a:endParaRPr sz="2400"/>
          </a:p>
          <a:p>
            <a:pPr marL="0" lvl="0" indent="0" algn="l" rtl="0">
              <a:spcBef>
                <a:spcPts val="0"/>
              </a:spcBef>
              <a:spcAft>
                <a:spcPts val="0"/>
              </a:spcAft>
              <a:buNone/>
            </a:pPr>
            <a:endParaRPr sz="2400"/>
          </a:p>
        </p:txBody>
      </p:sp>
      <p:pic>
        <p:nvPicPr>
          <p:cNvPr id="424" name="Google Shape;424;g356153ac9b1_0_61" title="Internet use, how often.png"/>
          <p:cNvPicPr preferRelativeResize="0"/>
          <p:nvPr/>
        </p:nvPicPr>
        <p:blipFill>
          <a:blip r:embed="rId3">
            <a:alphaModFix/>
          </a:blip>
          <a:stretch>
            <a:fillRect/>
          </a:stretch>
        </p:blipFill>
        <p:spPr>
          <a:xfrm>
            <a:off x="160600" y="86688"/>
            <a:ext cx="4177899" cy="6684624"/>
          </a:xfrm>
          <a:prstGeom prst="rect">
            <a:avLst/>
          </a:prstGeom>
          <a:noFill/>
          <a:ln>
            <a:noFill/>
          </a:ln>
        </p:spPr>
      </p:pic>
      <p:sp>
        <p:nvSpPr>
          <p:cNvPr id="425" name="Google Shape;425;g356153ac9b1_0_61"/>
          <p:cNvSpPr txBox="1"/>
          <p:nvPr/>
        </p:nvSpPr>
        <p:spPr>
          <a:xfrm>
            <a:off x="4459250" y="1754000"/>
            <a:ext cx="18636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a:solidFill>
                  <a:schemeClr val="dk1"/>
                </a:solidFill>
              </a:rPr>
              <a:t>We get interactive graphs and a world map for comparison.</a:t>
            </a:r>
            <a:endParaRPr sz="2400">
              <a:solidFill>
                <a:schemeClr val="dk1"/>
              </a:solidFill>
            </a:endParaRPr>
          </a:p>
        </p:txBody>
      </p:sp>
      <p:pic>
        <p:nvPicPr>
          <p:cNvPr id="426" name="Google Shape;426;g356153ac9b1_0_61" title="internet-use-how-often-m.png"/>
          <p:cNvPicPr preferRelativeResize="0"/>
          <p:nvPr/>
        </p:nvPicPr>
        <p:blipFill>
          <a:blip r:embed="rId4">
            <a:alphaModFix/>
          </a:blip>
          <a:stretch>
            <a:fillRect/>
          </a:stretch>
        </p:blipFill>
        <p:spPr>
          <a:xfrm>
            <a:off x="6859650" y="86696"/>
            <a:ext cx="4706676" cy="62755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355bbb954f1_0_84"/>
          <p:cNvSpPr txBox="1">
            <a:spLocks noGrp="1"/>
          </p:cNvSpPr>
          <p:nvPr>
            <p:ph type="title"/>
          </p:nvPr>
        </p:nvSpPr>
        <p:spPr>
          <a:xfrm>
            <a:off x="566419" y="1058386"/>
            <a:ext cx="106464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GB"/>
              <a:t>REGISTRATION/LOGIN to GET ESS DATA IS REQUIRED </a:t>
            </a:r>
            <a:endParaRPr/>
          </a:p>
        </p:txBody>
      </p:sp>
      <p:sp>
        <p:nvSpPr>
          <p:cNvPr id="432" name="Google Shape;432;g355bbb954f1_0_84"/>
          <p:cNvSpPr txBox="1">
            <a:spLocks noGrp="1"/>
          </p:cNvSpPr>
          <p:nvPr>
            <p:ph type="sldNum" idx="12"/>
          </p:nvPr>
        </p:nvSpPr>
        <p:spPr>
          <a:xfrm>
            <a:off x="9157252" y="243784"/>
            <a:ext cx="27432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26</a:t>
            </a:fld>
            <a:endParaRPr/>
          </a:p>
        </p:txBody>
      </p:sp>
      <p:sp>
        <p:nvSpPr>
          <p:cNvPr id="433" name="Google Shape;433;g355bbb954f1_0_84"/>
          <p:cNvSpPr txBox="1">
            <a:spLocks noGrp="1"/>
          </p:cNvSpPr>
          <p:nvPr>
            <p:ph type="ftr" idx="11"/>
          </p:nvPr>
        </p:nvSpPr>
        <p:spPr>
          <a:xfrm>
            <a:off x="192156" y="6356350"/>
            <a:ext cx="41148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pic>
        <p:nvPicPr>
          <p:cNvPr id="434" name="Google Shape;434;g355bbb954f1_0_84"/>
          <p:cNvPicPr preferRelativeResize="0"/>
          <p:nvPr/>
        </p:nvPicPr>
        <p:blipFill>
          <a:blip r:embed="rId3">
            <a:alphaModFix/>
          </a:blip>
          <a:stretch>
            <a:fillRect/>
          </a:stretch>
        </p:blipFill>
        <p:spPr>
          <a:xfrm>
            <a:off x="566425" y="1767668"/>
            <a:ext cx="3256300" cy="1867375"/>
          </a:xfrm>
          <a:prstGeom prst="rect">
            <a:avLst/>
          </a:prstGeom>
          <a:noFill/>
          <a:ln>
            <a:noFill/>
          </a:ln>
        </p:spPr>
      </p:pic>
      <p:pic>
        <p:nvPicPr>
          <p:cNvPr id="435" name="Google Shape;435;g355bbb954f1_0_84"/>
          <p:cNvPicPr preferRelativeResize="0"/>
          <p:nvPr/>
        </p:nvPicPr>
        <p:blipFill>
          <a:blip r:embed="rId4">
            <a:alphaModFix/>
          </a:blip>
          <a:stretch>
            <a:fillRect/>
          </a:stretch>
        </p:blipFill>
        <p:spPr>
          <a:xfrm>
            <a:off x="4982181" y="1706136"/>
            <a:ext cx="5630013" cy="416911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12"/>
          <p:cNvSpPr txBox="1">
            <a:spLocks noGrp="1"/>
          </p:cNvSpPr>
          <p:nvPr>
            <p:ph type="title"/>
          </p:nvPr>
        </p:nvSpPr>
        <p:spPr>
          <a:xfrm>
            <a:off x="566425" y="1058381"/>
            <a:ext cx="9870600" cy="559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GB"/>
              <a:t>ESS Data &amp; Documentation ACCESS &amp; LICENCES</a:t>
            </a:r>
            <a:endParaRPr/>
          </a:p>
        </p:txBody>
      </p:sp>
      <p:sp>
        <p:nvSpPr>
          <p:cNvPr id="441" name="Google Shape;441;p12"/>
          <p:cNvSpPr txBox="1">
            <a:spLocks noGrp="1"/>
          </p:cNvSpPr>
          <p:nvPr>
            <p:ph type="body" idx="1"/>
          </p:nvPr>
        </p:nvSpPr>
        <p:spPr>
          <a:xfrm>
            <a:off x="566420" y="1721168"/>
            <a:ext cx="522478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u="sng">
                <a:solidFill>
                  <a:schemeClr val="hlink"/>
                </a:solidFill>
                <a:hlinkClick r:id="rId3"/>
              </a:rPr>
              <a:t>https://www.europeansocialsurvey.org/contact/disclaimer</a:t>
            </a:r>
            <a:endParaRPr/>
          </a:p>
          <a:p>
            <a:pPr marL="0" lvl="0" indent="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GB" u="sng">
                <a:solidFill>
                  <a:schemeClr val="hlink"/>
                </a:solidFill>
                <a:hlinkClick r:id="rId4"/>
              </a:rPr>
              <a:t>European Social Survey data</a:t>
            </a:r>
            <a:r>
              <a:rPr lang="en-GB"/>
              <a:t> is licensed under </a:t>
            </a:r>
            <a:br>
              <a:rPr lang="en-GB"/>
            </a:br>
            <a:r>
              <a:rPr lang="en-GB" u="sng">
                <a:solidFill>
                  <a:schemeClr val="hlink"/>
                </a:solidFill>
                <a:hlinkClick r:id="rId5"/>
              </a:rPr>
              <a:t>CC BY-NC-SA 4.0</a:t>
            </a:r>
            <a:endParaRPr/>
          </a:p>
          <a:p>
            <a:pPr marL="228600" lvl="0" indent="-228600" algn="l" rtl="0">
              <a:lnSpc>
                <a:spcPct val="90000"/>
              </a:lnSpc>
              <a:spcBef>
                <a:spcPts val="1000"/>
              </a:spcBef>
              <a:spcAft>
                <a:spcPts val="0"/>
              </a:spcAft>
              <a:buClr>
                <a:schemeClr val="dk1"/>
              </a:buClr>
              <a:buSzPts val="2800"/>
              <a:buChar char="•"/>
            </a:pPr>
            <a:r>
              <a:rPr lang="en-GB" u="sng">
                <a:solidFill>
                  <a:schemeClr val="hlink"/>
                </a:solidFill>
                <a:hlinkClick r:id="rId6"/>
              </a:rPr>
              <a:t>European Social Survey documentation</a:t>
            </a:r>
            <a:r>
              <a:rPr lang="en-GB"/>
              <a:t> is licensed under </a:t>
            </a:r>
            <a:r>
              <a:rPr lang="en-GB" u="sng">
                <a:solidFill>
                  <a:schemeClr val="hlink"/>
                </a:solidFill>
                <a:hlinkClick r:id="rId7"/>
              </a:rPr>
              <a:t>CC BY-SA 4.0</a:t>
            </a:r>
            <a:endParaRPr/>
          </a:p>
          <a:p>
            <a:pPr marL="0" lvl="0" indent="0" algn="l" rtl="0">
              <a:lnSpc>
                <a:spcPct val="90000"/>
              </a:lnSpc>
              <a:spcBef>
                <a:spcPts val="1000"/>
              </a:spcBef>
              <a:spcAft>
                <a:spcPts val="0"/>
              </a:spcAft>
              <a:buClr>
                <a:schemeClr val="dk1"/>
              </a:buClr>
              <a:buSzPts val="2800"/>
              <a:buNone/>
            </a:pPr>
            <a:r>
              <a:rPr lang="en-GB"/>
              <a:t> </a:t>
            </a:r>
            <a:endParaRPr/>
          </a:p>
        </p:txBody>
      </p:sp>
      <p:sp>
        <p:nvSpPr>
          <p:cNvPr id="442" name="Google Shape;442;p12"/>
          <p:cNvSpPr txBox="1">
            <a:spLocks noGrp="1"/>
          </p:cNvSpPr>
          <p:nvPr>
            <p:ph type="sldNum" idx="12"/>
          </p:nvPr>
        </p:nvSpPr>
        <p:spPr>
          <a:xfrm>
            <a:off x="9157252" y="243784"/>
            <a:ext cx="27432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27</a:t>
            </a:fld>
            <a:endParaRPr/>
          </a:p>
        </p:txBody>
      </p:sp>
      <p:sp>
        <p:nvSpPr>
          <p:cNvPr id="443" name="Google Shape;443;p12"/>
          <p:cNvSpPr txBox="1">
            <a:spLocks noGrp="1"/>
          </p:cNvSpPr>
          <p:nvPr>
            <p:ph type="ftr" idx="11"/>
          </p:nvPr>
        </p:nvSpPr>
        <p:spPr>
          <a:xfrm>
            <a:off x="192156" y="6356350"/>
            <a:ext cx="41148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pic>
        <p:nvPicPr>
          <p:cNvPr id="444" name="Google Shape;444;p12"/>
          <p:cNvPicPr preferRelativeResize="0"/>
          <p:nvPr/>
        </p:nvPicPr>
        <p:blipFill rotWithShape="1">
          <a:blip r:embed="rId8">
            <a:alphaModFix/>
          </a:blip>
          <a:srcRect/>
          <a:stretch/>
        </p:blipFill>
        <p:spPr>
          <a:xfrm>
            <a:off x="6106391" y="1721168"/>
            <a:ext cx="5429827" cy="437466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355bbb954f1_0_42"/>
          <p:cNvSpPr txBox="1">
            <a:spLocks noGrp="1"/>
          </p:cNvSpPr>
          <p:nvPr>
            <p:ph type="title"/>
          </p:nvPr>
        </p:nvSpPr>
        <p:spPr>
          <a:xfrm>
            <a:off x="566425" y="1058381"/>
            <a:ext cx="9870600" cy="559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GB"/>
              <a:t>ESS Data &amp; Documentation CITATION</a:t>
            </a:r>
            <a:endParaRPr/>
          </a:p>
        </p:txBody>
      </p:sp>
      <p:sp>
        <p:nvSpPr>
          <p:cNvPr id="450" name="Google Shape;450;g355bbb954f1_0_42"/>
          <p:cNvSpPr txBox="1">
            <a:spLocks noGrp="1"/>
          </p:cNvSpPr>
          <p:nvPr>
            <p:ph type="sldNum" idx="12"/>
          </p:nvPr>
        </p:nvSpPr>
        <p:spPr>
          <a:xfrm>
            <a:off x="9157252" y="243784"/>
            <a:ext cx="27432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28</a:t>
            </a:fld>
            <a:endParaRPr/>
          </a:p>
        </p:txBody>
      </p:sp>
      <p:sp>
        <p:nvSpPr>
          <p:cNvPr id="451" name="Google Shape;451;g355bbb954f1_0_42"/>
          <p:cNvSpPr txBox="1">
            <a:spLocks noGrp="1"/>
          </p:cNvSpPr>
          <p:nvPr>
            <p:ph type="ftr" idx="11"/>
          </p:nvPr>
        </p:nvSpPr>
        <p:spPr>
          <a:xfrm>
            <a:off x="192156" y="6356350"/>
            <a:ext cx="41148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sp>
        <p:nvSpPr>
          <p:cNvPr id="452" name="Google Shape;452;g355bbb954f1_0_42"/>
          <p:cNvSpPr txBox="1"/>
          <p:nvPr/>
        </p:nvSpPr>
        <p:spPr>
          <a:xfrm>
            <a:off x="4213850" y="5795150"/>
            <a:ext cx="7686600" cy="489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2200" u="sng">
                <a:solidFill>
                  <a:schemeClr val="hlink"/>
                </a:solidFill>
                <a:hlinkClick r:id="rId3"/>
              </a:rPr>
              <a:t>https://www.europeansocialsurvey.org/contact/disclaimer</a:t>
            </a:r>
            <a:endParaRPr sz="800"/>
          </a:p>
        </p:txBody>
      </p:sp>
      <p:pic>
        <p:nvPicPr>
          <p:cNvPr id="453" name="Google Shape;453;g355bbb954f1_0_42"/>
          <p:cNvPicPr preferRelativeResize="0"/>
          <p:nvPr/>
        </p:nvPicPr>
        <p:blipFill>
          <a:blip r:embed="rId4">
            <a:alphaModFix/>
          </a:blip>
          <a:stretch>
            <a:fillRect/>
          </a:stretch>
        </p:blipFill>
        <p:spPr>
          <a:xfrm>
            <a:off x="6553400" y="1733266"/>
            <a:ext cx="5454100" cy="1976809"/>
          </a:xfrm>
          <a:prstGeom prst="rect">
            <a:avLst/>
          </a:prstGeom>
          <a:noFill/>
          <a:ln>
            <a:noFill/>
          </a:ln>
        </p:spPr>
      </p:pic>
      <p:pic>
        <p:nvPicPr>
          <p:cNvPr id="454" name="Google Shape;454;g355bbb954f1_0_42"/>
          <p:cNvPicPr preferRelativeResize="0"/>
          <p:nvPr/>
        </p:nvPicPr>
        <p:blipFill>
          <a:blip r:embed="rId5">
            <a:alphaModFix/>
          </a:blip>
          <a:stretch>
            <a:fillRect/>
          </a:stretch>
        </p:blipFill>
        <p:spPr>
          <a:xfrm>
            <a:off x="192151" y="1828151"/>
            <a:ext cx="6817475" cy="32017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355bbb954f1_0_93"/>
          <p:cNvSpPr txBox="1">
            <a:spLocks noGrp="1"/>
          </p:cNvSpPr>
          <p:nvPr>
            <p:ph type="body" idx="1"/>
          </p:nvPr>
        </p:nvSpPr>
        <p:spPr>
          <a:xfrm>
            <a:off x="2703795" y="412918"/>
            <a:ext cx="102408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b="1"/>
              <a:t>More resources about ESS </a:t>
            </a:r>
            <a:endParaRPr b="1"/>
          </a:p>
        </p:txBody>
      </p:sp>
      <p:sp>
        <p:nvSpPr>
          <p:cNvPr id="461" name="Google Shape;461;g355bbb954f1_0_93"/>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29</a:t>
            </a:fld>
            <a:endParaRPr/>
          </a:p>
        </p:txBody>
      </p:sp>
      <p:pic>
        <p:nvPicPr>
          <p:cNvPr id="462" name="Google Shape;462;g355bbb954f1_0_93"/>
          <p:cNvPicPr preferRelativeResize="0"/>
          <p:nvPr/>
        </p:nvPicPr>
        <p:blipFill>
          <a:blip r:embed="rId3">
            <a:alphaModFix/>
          </a:blip>
          <a:stretch>
            <a:fillRect/>
          </a:stretch>
        </p:blipFill>
        <p:spPr>
          <a:xfrm>
            <a:off x="401775" y="1138548"/>
            <a:ext cx="8043099" cy="5489475"/>
          </a:xfrm>
          <a:prstGeom prst="rect">
            <a:avLst/>
          </a:prstGeom>
          <a:noFill/>
          <a:ln>
            <a:noFill/>
          </a:ln>
        </p:spPr>
      </p:pic>
      <p:sp>
        <p:nvSpPr>
          <p:cNvPr id="463" name="Google Shape;463;g355bbb954f1_0_93"/>
          <p:cNvSpPr txBox="1"/>
          <p:nvPr/>
        </p:nvSpPr>
        <p:spPr>
          <a:xfrm>
            <a:off x="8795450" y="4689900"/>
            <a:ext cx="3216900" cy="822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GB" sz="2300" u="sng">
                <a:solidFill>
                  <a:schemeClr val="hlink"/>
                </a:solidFill>
                <a:hlinkClick r:id="rId4"/>
              </a:rPr>
              <a:t>https://www.europeansocialsurvey.org/findings</a:t>
            </a:r>
            <a:r>
              <a:rPr lang="en-GB" sz="2300">
                <a:solidFill>
                  <a:schemeClr val="dk1"/>
                </a:solidFill>
              </a:rPr>
              <a:t> </a:t>
            </a:r>
            <a:endParaRPr sz="9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1"/>
        <p:cNvGrpSpPr/>
        <p:nvPr/>
      </p:nvGrpSpPr>
      <p:grpSpPr>
        <a:xfrm>
          <a:off x="0" y="0"/>
          <a:ext cx="0" cy="0"/>
          <a:chOff x="0" y="0"/>
          <a:chExt cx="0" cy="0"/>
        </a:xfrm>
      </p:grpSpPr>
      <p:grpSp>
        <p:nvGrpSpPr>
          <p:cNvPr id="102" name="Google Shape;102;g35634809ef1_0_82"/>
          <p:cNvGrpSpPr/>
          <p:nvPr/>
        </p:nvGrpSpPr>
        <p:grpSpPr>
          <a:xfrm>
            <a:off x="5505037" y="0"/>
            <a:ext cx="6686048" cy="6832600"/>
            <a:chOff x="11012276" y="0"/>
            <a:chExt cx="13374772" cy="13665200"/>
          </a:xfrm>
        </p:grpSpPr>
        <p:pic>
          <p:nvPicPr>
            <p:cNvPr id="103" name="Google Shape;103;g35634809ef1_0_82" descr="preencoded.png"/>
            <p:cNvPicPr preferRelativeResize="0"/>
            <p:nvPr/>
          </p:nvPicPr>
          <p:blipFill rotWithShape="1">
            <a:blip r:embed="rId3">
              <a:alphaModFix/>
            </a:blip>
            <a:srcRect/>
            <a:stretch/>
          </p:blipFill>
          <p:spPr>
            <a:xfrm>
              <a:off x="13260457" y="1384300"/>
              <a:ext cx="2641930" cy="1447800"/>
            </a:xfrm>
            <a:prstGeom prst="rect">
              <a:avLst/>
            </a:prstGeom>
            <a:noFill/>
            <a:ln>
              <a:noFill/>
            </a:ln>
          </p:spPr>
        </p:pic>
        <p:pic>
          <p:nvPicPr>
            <p:cNvPr id="104" name="Google Shape;104;g35634809ef1_0_82" descr="preencoded.png"/>
            <p:cNvPicPr preferRelativeResize="0"/>
            <p:nvPr/>
          </p:nvPicPr>
          <p:blipFill rotWithShape="1">
            <a:blip r:embed="rId4">
              <a:alphaModFix/>
            </a:blip>
            <a:srcRect/>
            <a:stretch/>
          </p:blipFill>
          <p:spPr>
            <a:xfrm>
              <a:off x="11012276" y="0"/>
              <a:ext cx="13374772" cy="13004800"/>
            </a:xfrm>
            <a:prstGeom prst="rect">
              <a:avLst/>
            </a:prstGeom>
            <a:noFill/>
            <a:ln>
              <a:noFill/>
            </a:ln>
          </p:spPr>
        </p:pic>
        <p:pic>
          <p:nvPicPr>
            <p:cNvPr id="105" name="Google Shape;105;g35634809ef1_0_82" descr="preencoded.png"/>
            <p:cNvPicPr preferRelativeResize="0"/>
            <p:nvPr/>
          </p:nvPicPr>
          <p:blipFill rotWithShape="1">
            <a:blip r:embed="rId5">
              <a:alphaModFix/>
            </a:blip>
            <a:srcRect/>
            <a:stretch/>
          </p:blipFill>
          <p:spPr>
            <a:xfrm>
              <a:off x="17471908" y="9216737"/>
              <a:ext cx="1521279" cy="1412472"/>
            </a:xfrm>
            <a:prstGeom prst="rect">
              <a:avLst/>
            </a:prstGeom>
            <a:noFill/>
            <a:ln>
              <a:noFill/>
            </a:ln>
          </p:spPr>
        </p:pic>
        <p:pic>
          <p:nvPicPr>
            <p:cNvPr id="106" name="Google Shape;106;g35634809ef1_0_82" descr="preencoded.png"/>
            <p:cNvPicPr preferRelativeResize="0"/>
            <p:nvPr/>
          </p:nvPicPr>
          <p:blipFill rotWithShape="1">
            <a:blip r:embed="rId6">
              <a:alphaModFix/>
            </a:blip>
            <a:srcRect/>
            <a:stretch/>
          </p:blipFill>
          <p:spPr>
            <a:xfrm>
              <a:off x="19289631" y="10220477"/>
              <a:ext cx="458592" cy="564728"/>
            </a:xfrm>
            <a:prstGeom prst="rect">
              <a:avLst/>
            </a:prstGeom>
            <a:noFill/>
            <a:ln>
              <a:noFill/>
            </a:ln>
          </p:spPr>
        </p:pic>
        <p:pic>
          <p:nvPicPr>
            <p:cNvPr id="107" name="Google Shape;107;g35634809ef1_0_82" descr="preencoded.png"/>
            <p:cNvPicPr preferRelativeResize="0"/>
            <p:nvPr/>
          </p:nvPicPr>
          <p:blipFill rotWithShape="1">
            <a:blip r:embed="rId7">
              <a:alphaModFix/>
            </a:blip>
            <a:srcRect/>
            <a:stretch/>
          </p:blipFill>
          <p:spPr>
            <a:xfrm>
              <a:off x="19353996" y="10465321"/>
              <a:ext cx="2665988" cy="2534490"/>
            </a:xfrm>
            <a:prstGeom prst="rect">
              <a:avLst/>
            </a:prstGeom>
            <a:noFill/>
            <a:ln>
              <a:noFill/>
            </a:ln>
          </p:spPr>
        </p:pic>
        <p:pic>
          <p:nvPicPr>
            <p:cNvPr id="108" name="Google Shape;108;g35634809ef1_0_82" descr="preencoded.png"/>
            <p:cNvPicPr preferRelativeResize="0"/>
            <p:nvPr/>
          </p:nvPicPr>
          <p:blipFill rotWithShape="1">
            <a:blip r:embed="rId8">
              <a:alphaModFix/>
            </a:blip>
            <a:srcRect/>
            <a:stretch/>
          </p:blipFill>
          <p:spPr>
            <a:xfrm>
              <a:off x="19458959" y="6190773"/>
              <a:ext cx="4088323" cy="2888385"/>
            </a:xfrm>
            <a:prstGeom prst="rect">
              <a:avLst/>
            </a:prstGeom>
            <a:noFill/>
            <a:ln>
              <a:noFill/>
            </a:ln>
          </p:spPr>
        </p:pic>
        <p:pic>
          <p:nvPicPr>
            <p:cNvPr id="109" name="Google Shape;109;g35634809ef1_0_82" descr="preencoded.png"/>
            <p:cNvPicPr preferRelativeResize="0"/>
            <p:nvPr/>
          </p:nvPicPr>
          <p:blipFill rotWithShape="1">
            <a:blip r:embed="rId9">
              <a:alphaModFix/>
            </a:blip>
            <a:srcRect/>
            <a:stretch/>
          </p:blipFill>
          <p:spPr>
            <a:xfrm>
              <a:off x="18696166" y="5335783"/>
              <a:ext cx="1231708" cy="972062"/>
            </a:xfrm>
            <a:prstGeom prst="rect">
              <a:avLst/>
            </a:prstGeom>
            <a:noFill/>
            <a:ln>
              <a:noFill/>
            </a:ln>
          </p:spPr>
        </p:pic>
        <p:pic>
          <p:nvPicPr>
            <p:cNvPr id="110" name="Google Shape;110;g35634809ef1_0_82" descr="preencoded.png"/>
            <p:cNvPicPr preferRelativeResize="0"/>
            <p:nvPr/>
          </p:nvPicPr>
          <p:blipFill rotWithShape="1">
            <a:blip r:embed="rId10">
              <a:alphaModFix/>
            </a:blip>
            <a:srcRect/>
            <a:stretch/>
          </p:blipFill>
          <p:spPr>
            <a:xfrm>
              <a:off x="16597181" y="1095400"/>
              <a:ext cx="1833534" cy="5032115"/>
            </a:xfrm>
            <a:prstGeom prst="rect">
              <a:avLst/>
            </a:prstGeom>
            <a:noFill/>
            <a:ln>
              <a:noFill/>
            </a:ln>
          </p:spPr>
        </p:pic>
        <p:pic>
          <p:nvPicPr>
            <p:cNvPr id="111" name="Google Shape;111;g35634809ef1_0_82" descr="preencoded.png"/>
            <p:cNvPicPr preferRelativeResize="0"/>
            <p:nvPr/>
          </p:nvPicPr>
          <p:blipFill rotWithShape="1">
            <a:blip r:embed="rId11">
              <a:alphaModFix/>
            </a:blip>
            <a:srcRect/>
            <a:stretch/>
          </p:blipFill>
          <p:spPr>
            <a:xfrm>
              <a:off x="11138472" y="1233870"/>
              <a:ext cx="1591838" cy="1284843"/>
            </a:xfrm>
            <a:prstGeom prst="rect">
              <a:avLst/>
            </a:prstGeom>
            <a:noFill/>
            <a:ln>
              <a:noFill/>
            </a:ln>
          </p:spPr>
        </p:pic>
        <p:pic>
          <p:nvPicPr>
            <p:cNvPr id="112" name="Google Shape;112;g35634809ef1_0_82" descr="preencoded.png"/>
            <p:cNvPicPr preferRelativeResize="0"/>
            <p:nvPr/>
          </p:nvPicPr>
          <p:blipFill rotWithShape="1">
            <a:blip r:embed="rId12">
              <a:alphaModFix/>
            </a:blip>
            <a:srcRect/>
            <a:stretch/>
          </p:blipFill>
          <p:spPr>
            <a:xfrm>
              <a:off x="16418524" y="8373390"/>
              <a:ext cx="1883694" cy="948308"/>
            </a:xfrm>
            <a:prstGeom prst="rect">
              <a:avLst/>
            </a:prstGeom>
            <a:noFill/>
            <a:ln>
              <a:noFill/>
            </a:ln>
          </p:spPr>
        </p:pic>
        <p:pic>
          <p:nvPicPr>
            <p:cNvPr id="113" name="Google Shape;113;g35634809ef1_0_82" descr="preencoded.png"/>
            <p:cNvPicPr preferRelativeResize="0"/>
            <p:nvPr/>
          </p:nvPicPr>
          <p:blipFill rotWithShape="1">
            <a:blip r:embed="rId13">
              <a:alphaModFix/>
            </a:blip>
            <a:srcRect/>
            <a:stretch/>
          </p:blipFill>
          <p:spPr>
            <a:xfrm>
              <a:off x="14929426" y="6852946"/>
              <a:ext cx="927025" cy="983788"/>
            </a:xfrm>
            <a:prstGeom prst="rect">
              <a:avLst/>
            </a:prstGeom>
            <a:noFill/>
            <a:ln>
              <a:noFill/>
            </a:ln>
          </p:spPr>
        </p:pic>
        <p:pic>
          <p:nvPicPr>
            <p:cNvPr id="114" name="Google Shape;114;g35634809ef1_0_82" descr="preencoded.png"/>
            <p:cNvPicPr preferRelativeResize="0"/>
            <p:nvPr/>
          </p:nvPicPr>
          <p:blipFill rotWithShape="1">
            <a:blip r:embed="rId14">
              <a:alphaModFix/>
            </a:blip>
            <a:srcRect/>
            <a:stretch/>
          </p:blipFill>
          <p:spPr>
            <a:xfrm>
              <a:off x="12909143" y="7661297"/>
              <a:ext cx="3574181" cy="3532333"/>
            </a:xfrm>
            <a:prstGeom prst="rect">
              <a:avLst/>
            </a:prstGeom>
            <a:noFill/>
            <a:ln>
              <a:noFill/>
            </a:ln>
          </p:spPr>
        </p:pic>
        <p:pic>
          <p:nvPicPr>
            <p:cNvPr id="115" name="Google Shape;115;g35634809ef1_0_82" descr="preencoded.png"/>
            <p:cNvPicPr preferRelativeResize="0"/>
            <p:nvPr/>
          </p:nvPicPr>
          <p:blipFill rotWithShape="1">
            <a:blip r:embed="rId15">
              <a:alphaModFix/>
            </a:blip>
            <a:srcRect/>
            <a:stretch/>
          </p:blipFill>
          <p:spPr>
            <a:xfrm>
              <a:off x="20548930" y="8006407"/>
              <a:ext cx="1024653" cy="1037140"/>
            </a:xfrm>
            <a:prstGeom prst="rect">
              <a:avLst/>
            </a:prstGeom>
            <a:noFill/>
            <a:ln>
              <a:noFill/>
            </a:ln>
          </p:spPr>
        </p:pic>
        <p:pic>
          <p:nvPicPr>
            <p:cNvPr id="116" name="Google Shape;116;g35634809ef1_0_82" descr="preencoded.png"/>
            <p:cNvPicPr preferRelativeResize="0"/>
            <p:nvPr/>
          </p:nvPicPr>
          <p:blipFill rotWithShape="1">
            <a:blip r:embed="rId16">
              <a:alphaModFix/>
            </a:blip>
            <a:srcRect/>
            <a:stretch/>
          </p:blipFill>
          <p:spPr>
            <a:xfrm>
              <a:off x="18861712" y="10167079"/>
              <a:ext cx="532059" cy="632340"/>
            </a:xfrm>
            <a:prstGeom prst="rect">
              <a:avLst/>
            </a:prstGeom>
            <a:noFill/>
            <a:ln>
              <a:noFill/>
            </a:ln>
          </p:spPr>
        </p:pic>
        <p:pic>
          <p:nvPicPr>
            <p:cNvPr id="117" name="Google Shape;117;g35634809ef1_0_82" descr="preencoded.png"/>
            <p:cNvPicPr preferRelativeResize="0"/>
            <p:nvPr/>
          </p:nvPicPr>
          <p:blipFill rotWithShape="1">
            <a:blip r:embed="rId17">
              <a:alphaModFix/>
            </a:blip>
            <a:srcRect/>
            <a:stretch/>
          </p:blipFill>
          <p:spPr>
            <a:xfrm>
              <a:off x="19840041" y="9538562"/>
              <a:ext cx="1645012" cy="1290324"/>
            </a:xfrm>
            <a:prstGeom prst="rect">
              <a:avLst/>
            </a:prstGeom>
            <a:noFill/>
            <a:ln>
              <a:noFill/>
            </a:ln>
          </p:spPr>
        </p:pic>
        <p:pic>
          <p:nvPicPr>
            <p:cNvPr id="118" name="Google Shape;118;g35634809ef1_0_82" descr="preencoded.png"/>
            <p:cNvPicPr preferRelativeResize="0"/>
            <p:nvPr/>
          </p:nvPicPr>
          <p:blipFill rotWithShape="1">
            <a:blip r:embed="rId18">
              <a:alphaModFix/>
            </a:blip>
            <a:srcRect/>
            <a:stretch/>
          </p:blipFill>
          <p:spPr>
            <a:xfrm>
              <a:off x="18088070" y="8302774"/>
              <a:ext cx="1606631" cy="1137134"/>
            </a:xfrm>
            <a:prstGeom prst="rect">
              <a:avLst/>
            </a:prstGeom>
            <a:noFill/>
            <a:ln>
              <a:noFill/>
            </a:ln>
          </p:spPr>
        </p:pic>
        <p:pic>
          <p:nvPicPr>
            <p:cNvPr id="119" name="Google Shape;119;g35634809ef1_0_82" descr="preencoded.png"/>
            <p:cNvPicPr preferRelativeResize="0"/>
            <p:nvPr/>
          </p:nvPicPr>
          <p:blipFill rotWithShape="1">
            <a:blip r:embed="rId19">
              <a:alphaModFix/>
            </a:blip>
            <a:srcRect/>
            <a:stretch/>
          </p:blipFill>
          <p:spPr>
            <a:xfrm>
              <a:off x="13341839" y="3424121"/>
              <a:ext cx="4208499" cy="3008999"/>
            </a:xfrm>
            <a:prstGeom prst="rect">
              <a:avLst/>
            </a:prstGeom>
            <a:noFill/>
            <a:ln>
              <a:noFill/>
            </a:ln>
          </p:spPr>
        </p:pic>
        <p:pic>
          <p:nvPicPr>
            <p:cNvPr id="120" name="Google Shape;120;g35634809ef1_0_82" descr="preencoded.png"/>
            <p:cNvPicPr preferRelativeResize="0"/>
            <p:nvPr/>
          </p:nvPicPr>
          <p:blipFill rotWithShape="1">
            <a:blip r:embed="rId20">
              <a:alphaModFix/>
            </a:blip>
            <a:srcRect/>
            <a:stretch/>
          </p:blipFill>
          <p:spPr>
            <a:xfrm>
              <a:off x="16995192" y="7636532"/>
              <a:ext cx="1627853" cy="915792"/>
            </a:xfrm>
            <a:prstGeom prst="rect">
              <a:avLst/>
            </a:prstGeom>
            <a:noFill/>
            <a:ln>
              <a:noFill/>
            </a:ln>
          </p:spPr>
        </p:pic>
        <p:pic>
          <p:nvPicPr>
            <p:cNvPr id="121" name="Google Shape;121;g35634809ef1_0_82" descr="preencoded.png"/>
            <p:cNvPicPr preferRelativeResize="0"/>
            <p:nvPr/>
          </p:nvPicPr>
          <p:blipFill rotWithShape="1">
            <a:blip r:embed="rId21">
              <a:alphaModFix/>
            </a:blip>
            <a:srcRect/>
            <a:stretch/>
          </p:blipFill>
          <p:spPr>
            <a:xfrm>
              <a:off x="11012292" y="10507883"/>
              <a:ext cx="1123483" cy="1863009"/>
            </a:xfrm>
            <a:prstGeom prst="rect">
              <a:avLst/>
            </a:prstGeom>
            <a:noFill/>
            <a:ln>
              <a:noFill/>
            </a:ln>
          </p:spPr>
        </p:pic>
        <p:pic>
          <p:nvPicPr>
            <p:cNvPr id="122" name="Google Shape;122;g35634809ef1_0_82" descr="preencoded.png"/>
            <p:cNvPicPr preferRelativeResize="0"/>
            <p:nvPr/>
          </p:nvPicPr>
          <p:blipFill rotWithShape="1">
            <a:blip r:embed="rId22">
              <a:alphaModFix/>
            </a:blip>
            <a:srcRect/>
            <a:stretch/>
          </p:blipFill>
          <p:spPr>
            <a:xfrm>
              <a:off x="14762219" y="7570112"/>
              <a:ext cx="908427" cy="717004"/>
            </a:xfrm>
            <a:prstGeom prst="rect">
              <a:avLst/>
            </a:prstGeom>
            <a:noFill/>
            <a:ln>
              <a:noFill/>
            </a:ln>
          </p:spPr>
        </p:pic>
        <p:pic>
          <p:nvPicPr>
            <p:cNvPr id="123" name="Google Shape;123;g35634809ef1_0_82" descr="preencoded.png"/>
            <p:cNvPicPr preferRelativeResize="0"/>
            <p:nvPr/>
          </p:nvPicPr>
          <p:blipFill rotWithShape="1">
            <a:blip r:embed="rId23">
              <a:alphaModFix/>
            </a:blip>
            <a:srcRect/>
            <a:stretch/>
          </p:blipFill>
          <p:spPr>
            <a:xfrm>
              <a:off x="15679341" y="9100635"/>
              <a:ext cx="3340727" cy="3701883"/>
            </a:xfrm>
            <a:prstGeom prst="rect">
              <a:avLst/>
            </a:prstGeom>
            <a:noFill/>
            <a:ln>
              <a:noFill/>
            </a:ln>
          </p:spPr>
        </p:pic>
        <p:pic>
          <p:nvPicPr>
            <p:cNvPr id="124" name="Google Shape;124;g35634809ef1_0_82" descr="preencoded.png"/>
            <p:cNvPicPr preferRelativeResize="0"/>
            <p:nvPr/>
          </p:nvPicPr>
          <p:blipFill rotWithShape="1">
            <a:blip r:embed="rId24">
              <a:alphaModFix/>
            </a:blip>
            <a:srcRect/>
            <a:stretch/>
          </p:blipFill>
          <p:spPr>
            <a:xfrm>
              <a:off x="15845841" y="10335949"/>
              <a:ext cx="67158" cy="47854"/>
            </a:xfrm>
            <a:prstGeom prst="rect">
              <a:avLst/>
            </a:prstGeom>
            <a:noFill/>
            <a:ln>
              <a:noFill/>
            </a:ln>
          </p:spPr>
        </p:pic>
        <p:pic>
          <p:nvPicPr>
            <p:cNvPr id="125" name="Google Shape;125;g35634809ef1_0_82" descr="preencoded.png"/>
            <p:cNvPicPr preferRelativeResize="0"/>
            <p:nvPr/>
          </p:nvPicPr>
          <p:blipFill rotWithShape="1">
            <a:blip r:embed="rId25">
              <a:alphaModFix/>
            </a:blip>
            <a:srcRect/>
            <a:stretch/>
          </p:blipFill>
          <p:spPr>
            <a:xfrm>
              <a:off x="19142305" y="10503123"/>
              <a:ext cx="553652" cy="1057399"/>
            </a:xfrm>
            <a:prstGeom prst="rect">
              <a:avLst/>
            </a:prstGeom>
            <a:noFill/>
            <a:ln>
              <a:noFill/>
            </a:ln>
          </p:spPr>
        </p:pic>
        <p:pic>
          <p:nvPicPr>
            <p:cNvPr id="126" name="Google Shape;126;g35634809ef1_0_82" descr="preencoded.png"/>
            <p:cNvPicPr preferRelativeResize="0"/>
            <p:nvPr/>
          </p:nvPicPr>
          <p:blipFill rotWithShape="1">
            <a:blip r:embed="rId26">
              <a:alphaModFix/>
            </a:blip>
            <a:srcRect/>
            <a:stretch/>
          </p:blipFill>
          <p:spPr>
            <a:xfrm>
              <a:off x="18826909" y="9219927"/>
              <a:ext cx="1248875" cy="1387962"/>
            </a:xfrm>
            <a:prstGeom prst="rect">
              <a:avLst/>
            </a:prstGeom>
            <a:noFill/>
            <a:ln>
              <a:noFill/>
            </a:ln>
          </p:spPr>
        </p:pic>
        <p:pic>
          <p:nvPicPr>
            <p:cNvPr id="127" name="Google Shape;127;g35634809ef1_0_82" descr="preencoded.png"/>
            <p:cNvPicPr preferRelativeResize="0"/>
            <p:nvPr/>
          </p:nvPicPr>
          <p:blipFill rotWithShape="1">
            <a:blip r:embed="rId27">
              <a:alphaModFix/>
            </a:blip>
            <a:srcRect/>
            <a:stretch/>
          </p:blipFill>
          <p:spPr>
            <a:xfrm>
              <a:off x="19351354" y="5252056"/>
              <a:ext cx="1959823" cy="1861736"/>
            </a:xfrm>
            <a:prstGeom prst="rect">
              <a:avLst/>
            </a:prstGeom>
            <a:noFill/>
            <a:ln>
              <a:noFill/>
            </a:ln>
          </p:spPr>
        </p:pic>
        <p:pic>
          <p:nvPicPr>
            <p:cNvPr id="128" name="Google Shape;128;g35634809ef1_0_82" descr="preencoded.png"/>
            <p:cNvPicPr preferRelativeResize="0"/>
            <p:nvPr/>
          </p:nvPicPr>
          <p:blipFill rotWithShape="1">
            <a:blip r:embed="rId28">
              <a:alphaModFix/>
            </a:blip>
            <a:srcRect/>
            <a:stretch/>
          </p:blipFill>
          <p:spPr>
            <a:xfrm>
              <a:off x="15438394" y="211524"/>
              <a:ext cx="3469014" cy="5023272"/>
            </a:xfrm>
            <a:prstGeom prst="rect">
              <a:avLst/>
            </a:prstGeom>
            <a:noFill/>
            <a:ln>
              <a:noFill/>
            </a:ln>
          </p:spPr>
        </p:pic>
        <p:pic>
          <p:nvPicPr>
            <p:cNvPr id="129" name="Google Shape;129;g35634809ef1_0_82" descr="preencoded.png"/>
            <p:cNvPicPr preferRelativeResize="0"/>
            <p:nvPr/>
          </p:nvPicPr>
          <p:blipFill rotWithShape="1">
            <a:blip r:embed="rId29">
              <a:alphaModFix/>
            </a:blip>
            <a:srcRect/>
            <a:stretch/>
          </p:blipFill>
          <p:spPr>
            <a:xfrm>
              <a:off x="11886400" y="5893567"/>
              <a:ext cx="1084367" cy="1250890"/>
            </a:xfrm>
            <a:prstGeom prst="rect">
              <a:avLst/>
            </a:prstGeom>
            <a:noFill/>
            <a:ln>
              <a:noFill/>
            </a:ln>
          </p:spPr>
        </p:pic>
        <p:pic>
          <p:nvPicPr>
            <p:cNvPr id="130" name="Google Shape;130;g35634809ef1_0_82" descr="preencoded.png"/>
            <p:cNvPicPr preferRelativeResize="0"/>
            <p:nvPr/>
          </p:nvPicPr>
          <p:blipFill rotWithShape="1">
            <a:blip r:embed="rId30">
              <a:alphaModFix/>
            </a:blip>
            <a:srcRect/>
            <a:stretch/>
          </p:blipFill>
          <p:spPr>
            <a:xfrm>
              <a:off x="18213027" y="7986868"/>
              <a:ext cx="1325415" cy="759985"/>
            </a:xfrm>
            <a:prstGeom prst="rect">
              <a:avLst/>
            </a:prstGeom>
            <a:noFill/>
            <a:ln>
              <a:noFill/>
            </a:ln>
          </p:spPr>
        </p:pic>
        <p:pic>
          <p:nvPicPr>
            <p:cNvPr id="131" name="Google Shape;131;g35634809ef1_0_82" descr="preencoded.png"/>
            <p:cNvPicPr preferRelativeResize="0"/>
            <p:nvPr/>
          </p:nvPicPr>
          <p:blipFill rotWithShape="1">
            <a:blip r:embed="rId31">
              <a:alphaModFix/>
            </a:blip>
            <a:srcRect/>
            <a:stretch/>
          </p:blipFill>
          <p:spPr>
            <a:xfrm>
              <a:off x="15554652" y="6317835"/>
              <a:ext cx="2103978" cy="2737448"/>
            </a:xfrm>
            <a:prstGeom prst="rect">
              <a:avLst/>
            </a:prstGeom>
            <a:noFill/>
            <a:ln>
              <a:noFill/>
            </a:ln>
          </p:spPr>
        </p:pic>
        <p:pic>
          <p:nvPicPr>
            <p:cNvPr id="132" name="Google Shape;132;g35634809ef1_0_82" descr="preencoded.png"/>
            <p:cNvPicPr preferRelativeResize="0"/>
            <p:nvPr/>
          </p:nvPicPr>
          <p:blipFill rotWithShape="1">
            <a:blip r:embed="rId32">
              <a:alphaModFix/>
            </a:blip>
            <a:srcRect/>
            <a:stretch/>
          </p:blipFill>
          <p:spPr>
            <a:xfrm>
              <a:off x="16409519" y="9083638"/>
              <a:ext cx="49124" cy="91005"/>
            </a:xfrm>
            <a:prstGeom prst="rect">
              <a:avLst/>
            </a:prstGeom>
            <a:noFill/>
            <a:ln>
              <a:noFill/>
            </a:ln>
          </p:spPr>
        </p:pic>
        <p:pic>
          <p:nvPicPr>
            <p:cNvPr id="133" name="Google Shape;133;g35634809ef1_0_82" descr="preencoded.png"/>
            <p:cNvPicPr preferRelativeResize="0"/>
            <p:nvPr/>
          </p:nvPicPr>
          <p:blipFill rotWithShape="1">
            <a:blip r:embed="rId33">
              <a:alphaModFix/>
            </a:blip>
            <a:srcRect/>
            <a:stretch/>
          </p:blipFill>
          <p:spPr>
            <a:xfrm>
              <a:off x="14265005" y="10668397"/>
              <a:ext cx="100470" cy="80556"/>
            </a:xfrm>
            <a:prstGeom prst="rect">
              <a:avLst/>
            </a:prstGeom>
            <a:noFill/>
            <a:ln>
              <a:noFill/>
            </a:ln>
          </p:spPr>
        </p:pic>
        <p:pic>
          <p:nvPicPr>
            <p:cNvPr id="134" name="Google Shape;134;g35634809ef1_0_82" descr="preencoded.png"/>
            <p:cNvPicPr preferRelativeResize="0"/>
            <p:nvPr/>
          </p:nvPicPr>
          <p:blipFill rotWithShape="1">
            <a:blip r:embed="rId34">
              <a:alphaModFix/>
            </a:blip>
            <a:srcRect/>
            <a:stretch/>
          </p:blipFill>
          <p:spPr>
            <a:xfrm>
              <a:off x="18662758" y="4138392"/>
              <a:ext cx="1183676" cy="831028"/>
            </a:xfrm>
            <a:prstGeom prst="rect">
              <a:avLst/>
            </a:prstGeom>
            <a:noFill/>
            <a:ln>
              <a:noFill/>
            </a:ln>
          </p:spPr>
        </p:pic>
        <p:pic>
          <p:nvPicPr>
            <p:cNvPr id="135" name="Google Shape;135;g35634809ef1_0_82" descr="preencoded.png"/>
            <p:cNvPicPr preferRelativeResize="0"/>
            <p:nvPr/>
          </p:nvPicPr>
          <p:blipFill rotWithShape="1">
            <a:blip r:embed="rId35">
              <a:alphaModFix/>
            </a:blip>
            <a:srcRect/>
            <a:stretch/>
          </p:blipFill>
          <p:spPr>
            <a:xfrm>
              <a:off x="17193889" y="10184321"/>
              <a:ext cx="29676" cy="32600"/>
            </a:xfrm>
            <a:prstGeom prst="rect">
              <a:avLst/>
            </a:prstGeom>
            <a:noFill/>
            <a:ln>
              <a:noFill/>
            </a:ln>
          </p:spPr>
        </p:pic>
        <p:pic>
          <p:nvPicPr>
            <p:cNvPr id="136" name="Google Shape;136;g35634809ef1_0_82" descr="preencoded.png"/>
            <p:cNvPicPr preferRelativeResize="0"/>
            <p:nvPr/>
          </p:nvPicPr>
          <p:blipFill rotWithShape="1">
            <a:blip r:embed="rId36">
              <a:alphaModFix/>
            </a:blip>
            <a:srcRect/>
            <a:stretch/>
          </p:blipFill>
          <p:spPr>
            <a:xfrm>
              <a:off x="23262709" y="11912411"/>
              <a:ext cx="595703" cy="576334"/>
            </a:xfrm>
            <a:prstGeom prst="rect">
              <a:avLst/>
            </a:prstGeom>
            <a:noFill/>
            <a:ln>
              <a:noFill/>
            </a:ln>
          </p:spPr>
        </p:pic>
        <p:pic>
          <p:nvPicPr>
            <p:cNvPr id="137" name="Google Shape;137;g35634809ef1_0_82" descr="preencoded.png"/>
            <p:cNvPicPr preferRelativeResize="0"/>
            <p:nvPr/>
          </p:nvPicPr>
          <p:blipFill rotWithShape="1">
            <a:blip r:embed="rId37">
              <a:alphaModFix/>
            </a:blip>
            <a:srcRect/>
            <a:stretch/>
          </p:blipFill>
          <p:spPr>
            <a:xfrm>
              <a:off x="17399093" y="9109739"/>
              <a:ext cx="819569" cy="556512"/>
            </a:xfrm>
            <a:prstGeom prst="rect">
              <a:avLst/>
            </a:prstGeom>
            <a:noFill/>
            <a:ln>
              <a:noFill/>
            </a:ln>
          </p:spPr>
        </p:pic>
        <p:pic>
          <p:nvPicPr>
            <p:cNvPr id="138" name="Google Shape;138;g35634809ef1_0_82" descr="preencoded.png"/>
            <p:cNvPicPr preferRelativeResize="0"/>
            <p:nvPr/>
          </p:nvPicPr>
          <p:blipFill rotWithShape="1">
            <a:blip r:embed="rId38">
              <a:alphaModFix/>
            </a:blip>
            <a:srcRect/>
            <a:stretch/>
          </p:blipFill>
          <p:spPr>
            <a:xfrm>
              <a:off x="18086011" y="9662322"/>
              <a:ext cx="1003233" cy="918856"/>
            </a:xfrm>
            <a:prstGeom prst="rect">
              <a:avLst/>
            </a:prstGeom>
            <a:noFill/>
            <a:ln>
              <a:noFill/>
            </a:ln>
          </p:spPr>
        </p:pic>
        <p:pic>
          <p:nvPicPr>
            <p:cNvPr id="139" name="Google Shape;139;g35634809ef1_0_82" descr="preencoded.png"/>
            <p:cNvPicPr preferRelativeResize="0"/>
            <p:nvPr/>
          </p:nvPicPr>
          <p:blipFill rotWithShape="1">
            <a:blip r:embed="rId39">
              <a:alphaModFix/>
            </a:blip>
            <a:srcRect/>
            <a:stretch/>
          </p:blipFill>
          <p:spPr>
            <a:xfrm>
              <a:off x="19480861" y="10488033"/>
              <a:ext cx="712160" cy="609758"/>
            </a:xfrm>
            <a:prstGeom prst="rect">
              <a:avLst/>
            </a:prstGeom>
            <a:noFill/>
            <a:ln>
              <a:noFill/>
            </a:ln>
          </p:spPr>
        </p:pic>
        <p:pic>
          <p:nvPicPr>
            <p:cNvPr id="140" name="Google Shape;140;g35634809ef1_0_82" descr="preencoded.png"/>
            <p:cNvPicPr preferRelativeResize="0"/>
            <p:nvPr/>
          </p:nvPicPr>
          <p:blipFill rotWithShape="1">
            <a:blip r:embed="rId40">
              <a:alphaModFix/>
            </a:blip>
            <a:srcRect/>
            <a:stretch/>
          </p:blipFill>
          <p:spPr>
            <a:xfrm>
              <a:off x="19179499" y="8117573"/>
              <a:ext cx="2427217" cy="1772869"/>
            </a:xfrm>
            <a:prstGeom prst="rect">
              <a:avLst/>
            </a:prstGeom>
            <a:noFill/>
            <a:ln>
              <a:noFill/>
            </a:ln>
          </p:spPr>
        </p:pic>
        <p:pic>
          <p:nvPicPr>
            <p:cNvPr id="141" name="Google Shape;141;g35634809ef1_0_82" descr="preencoded.png"/>
            <p:cNvPicPr preferRelativeResize="0"/>
            <p:nvPr/>
          </p:nvPicPr>
          <p:blipFill rotWithShape="1">
            <a:blip r:embed="rId41">
              <a:alphaModFix/>
            </a:blip>
            <a:srcRect/>
            <a:stretch/>
          </p:blipFill>
          <p:spPr>
            <a:xfrm>
              <a:off x="17701696" y="532645"/>
              <a:ext cx="2205722" cy="3754078"/>
            </a:xfrm>
            <a:prstGeom prst="rect">
              <a:avLst/>
            </a:prstGeom>
            <a:noFill/>
            <a:ln>
              <a:noFill/>
            </a:ln>
          </p:spPr>
        </p:pic>
        <p:pic>
          <p:nvPicPr>
            <p:cNvPr id="142" name="Google Shape;142;g35634809ef1_0_82" descr="preencoded.png"/>
            <p:cNvPicPr preferRelativeResize="0"/>
            <p:nvPr/>
          </p:nvPicPr>
          <p:blipFill rotWithShape="1">
            <a:blip r:embed="rId42">
              <a:alphaModFix/>
            </a:blip>
            <a:srcRect/>
            <a:stretch/>
          </p:blipFill>
          <p:spPr>
            <a:xfrm>
              <a:off x="18631658" y="4786761"/>
              <a:ext cx="1481816" cy="901641"/>
            </a:xfrm>
            <a:prstGeom prst="rect">
              <a:avLst/>
            </a:prstGeom>
            <a:noFill/>
            <a:ln>
              <a:noFill/>
            </a:ln>
          </p:spPr>
        </p:pic>
        <p:pic>
          <p:nvPicPr>
            <p:cNvPr id="143" name="Google Shape;143;g35634809ef1_0_82" descr="preencoded.png"/>
            <p:cNvPicPr preferRelativeResize="0"/>
            <p:nvPr/>
          </p:nvPicPr>
          <p:blipFill rotWithShape="1">
            <a:blip r:embed="rId43">
              <a:alphaModFix/>
            </a:blip>
            <a:srcRect/>
            <a:stretch/>
          </p:blipFill>
          <p:spPr>
            <a:xfrm>
              <a:off x="17370405" y="6158486"/>
              <a:ext cx="2406921" cy="1985060"/>
            </a:xfrm>
            <a:prstGeom prst="rect">
              <a:avLst/>
            </a:prstGeom>
            <a:noFill/>
            <a:ln>
              <a:noFill/>
            </a:ln>
          </p:spPr>
        </p:pic>
        <p:pic>
          <p:nvPicPr>
            <p:cNvPr id="144" name="Google Shape;144;g35634809ef1_0_82" descr="preencoded.png"/>
            <p:cNvPicPr preferRelativeResize="0"/>
            <p:nvPr/>
          </p:nvPicPr>
          <p:blipFill rotWithShape="1">
            <a:blip r:embed="rId44">
              <a:alphaModFix/>
            </a:blip>
            <a:srcRect/>
            <a:stretch/>
          </p:blipFill>
          <p:spPr>
            <a:xfrm>
              <a:off x="12576500" y="4164926"/>
              <a:ext cx="2038702" cy="3718754"/>
            </a:xfrm>
            <a:prstGeom prst="rect">
              <a:avLst/>
            </a:prstGeom>
            <a:noFill/>
            <a:ln>
              <a:noFill/>
            </a:ln>
          </p:spPr>
        </p:pic>
        <p:pic>
          <p:nvPicPr>
            <p:cNvPr id="145" name="Google Shape;145;g35634809ef1_0_82" descr="preencoded.png"/>
            <p:cNvPicPr preferRelativeResize="0"/>
            <p:nvPr/>
          </p:nvPicPr>
          <p:blipFill rotWithShape="1">
            <a:blip r:embed="rId45">
              <a:alphaModFix/>
            </a:blip>
            <a:srcRect/>
            <a:stretch/>
          </p:blipFill>
          <p:spPr>
            <a:xfrm>
              <a:off x="15508539" y="8889817"/>
              <a:ext cx="1171400" cy="718043"/>
            </a:xfrm>
            <a:prstGeom prst="rect">
              <a:avLst/>
            </a:prstGeom>
            <a:noFill/>
            <a:ln>
              <a:noFill/>
            </a:ln>
          </p:spPr>
        </p:pic>
        <p:pic>
          <p:nvPicPr>
            <p:cNvPr id="146" name="Google Shape;146;g35634809ef1_0_82" descr="preencoded.png"/>
            <p:cNvPicPr preferRelativeResize="0"/>
            <p:nvPr/>
          </p:nvPicPr>
          <p:blipFill rotWithShape="1">
            <a:blip r:embed="rId46">
              <a:alphaModFix/>
            </a:blip>
            <a:srcRect/>
            <a:stretch/>
          </p:blipFill>
          <p:spPr>
            <a:xfrm>
              <a:off x="15480058" y="8032552"/>
              <a:ext cx="210460" cy="253197"/>
            </a:xfrm>
            <a:prstGeom prst="rect">
              <a:avLst/>
            </a:prstGeom>
            <a:noFill/>
            <a:ln>
              <a:noFill/>
            </a:ln>
          </p:spPr>
        </p:pic>
        <p:pic>
          <p:nvPicPr>
            <p:cNvPr id="147" name="Google Shape;147;g35634809ef1_0_82" descr="preencoded.png"/>
            <p:cNvPicPr preferRelativeResize="0"/>
            <p:nvPr/>
          </p:nvPicPr>
          <p:blipFill rotWithShape="1">
            <a:blip r:embed="rId47">
              <a:alphaModFix/>
            </a:blip>
            <a:srcRect/>
            <a:stretch/>
          </p:blipFill>
          <p:spPr>
            <a:xfrm>
              <a:off x="11395754" y="9954614"/>
              <a:ext cx="3627354" cy="2852406"/>
            </a:xfrm>
            <a:prstGeom prst="rect">
              <a:avLst/>
            </a:prstGeom>
            <a:noFill/>
            <a:ln>
              <a:noFill/>
            </a:ln>
          </p:spPr>
        </p:pic>
        <p:pic>
          <p:nvPicPr>
            <p:cNvPr id="148" name="Google Shape;148;g35634809ef1_0_82" descr="preencoded.png"/>
            <p:cNvPicPr preferRelativeResize="0"/>
            <p:nvPr/>
          </p:nvPicPr>
          <p:blipFill rotWithShape="1">
            <a:blip r:embed="rId48">
              <a:alphaModFix/>
            </a:blip>
            <a:srcRect/>
            <a:stretch/>
          </p:blipFill>
          <p:spPr>
            <a:xfrm>
              <a:off x="17223002" y="10977079"/>
              <a:ext cx="27862" cy="16442"/>
            </a:xfrm>
            <a:prstGeom prst="rect">
              <a:avLst/>
            </a:prstGeom>
            <a:noFill/>
            <a:ln>
              <a:noFill/>
            </a:ln>
          </p:spPr>
        </p:pic>
        <p:pic>
          <p:nvPicPr>
            <p:cNvPr id="149" name="Google Shape;149;g35634809ef1_0_82" descr="preencoded.png"/>
            <p:cNvPicPr preferRelativeResize="0"/>
            <p:nvPr/>
          </p:nvPicPr>
          <p:blipFill rotWithShape="1">
            <a:blip r:embed="rId49">
              <a:alphaModFix/>
            </a:blip>
            <a:srcRect/>
            <a:stretch/>
          </p:blipFill>
          <p:spPr>
            <a:xfrm>
              <a:off x="17371026" y="12874123"/>
              <a:ext cx="157957" cy="130677"/>
            </a:xfrm>
            <a:prstGeom prst="rect">
              <a:avLst/>
            </a:prstGeom>
            <a:noFill/>
            <a:ln>
              <a:noFill/>
            </a:ln>
          </p:spPr>
        </p:pic>
        <p:sp>
          <p:nvSpPr>
            <p:cNvPr id="150" name="Google Shape;150;g35634809ef1_0_82"/>
            <p:cNvSpPr/>
            <p:nvPr/>
          </p:nvSpPr>
          <p:spPr>
            <a:xfrm>
              <a:off x="13378443" y="854328"/>
              <a:ext cx="2023200" cy="332100"/>
            </a:xfrm>
            <a:prstGeom prst="rect">
              <a:avLst/>
            </a:prstGeom>
            <a:noFill/>
            <a:ln>
              <a:noFill/>
            </a:ln>
          </p:spPr>
          <p:txBody>
            <a:bodyPr spcFirstLastPara="1" wrap="square" lIns="0" tIns="0" rIns="0" bIns="0" anchor="t" anchorCtr="0">
              <a:noAutofit/>
            </a:bodyPr>
            <a:lstStyle/>
            <a:p>
              <a:pPr marL="0" marR="0" lvl="0" indent="0" algn="l" rtl="0">
                <a:lnSpc>
                  <a:spcPct val="183541"/>
                </a:lnSpc>
                <a:spcBef>
                  <a:spcPts val="0"/>
                </a:spcBef>
                <a:spcAft>
                  <a:spcPts val="0"/>
                </a:spcAft>
                <a:buNone/>
              </a:pPr>
              <a:r>
                <a:rPr lang="en-GB" sz="1200">
                  <a:solidFill>
                    <a:srgbClr val="052439"/>
                  </a:solidFill>
                  <a:latin typeface="Inter"/>
                  <a:ea typeface="Inter"/>
                  <a:cs typeface="Inter"/>
                  <a:sym typeface="Inter"/>
                </a:rPr>
                <a:t>Map legend</a:t>
              </a:r>
              <a:endParaRPr sz="1200">
                <a:solidFill>
                  <a:schemeClr val="dk1"/>
                </a:solidFill>
                <a:latin typeface="Calibri"/>
                <a:ea typeface="Calibri"/>
                <a:cs typeface="Calibri"/>
                <a:sym typeface="Calibri"/>
              </a:endParaRPr>
            </a:p>
          </p:txBody>
        </p:sp>
        <p:sp>
          <p:nvSpPr>
            <p:cNvPr id="151" name="Google Shape;151;g35634809ef1_0_82"/>
            <p:cNvSpPr/>
            <p:nvPr/>
          </p:nvSpPr>
          <p:spPr>
            <a:xfrm>
              <a:off x="13946079" y="1521342"/>
              <a:ext cx="2023200" cy="891000"/>
            </a:xfrm>
            <a:prstGeom prst="rect">
              <a:avLst/>
            </a:prstGeom>
            <a:noFill/>
            <a:ln>
              <a:noFill/>
            </a:ln>
          </p:spPr>
          <p:txBody>
            <a:bodyPr spcFirstLastPara="1" wrap="square" lIns="0" tIns="0" rIns="0" bIns="0" anchor="t" anchorCtr="0">
              <a:noAutofit/>
            </a:bodyPr>
            <a:lstStyle/>
            <a:p>
              <a:pPr marL="0" marR="0" lvl="0" indent="0" algn="l" rtl="0">
                <a:lnSpc>
                  <a:spcPct val="183541"/>
                </a:lnSpc>
                <a:spcBef>
                  <a:spcPts val="0"/>
                </a:spcBef>
                <a:spcAft>
                  <a:spcPts val="0"/>
                </a:spcAft>
                <a:buNone/>
              </a:pPr>
              <a:r>
                <a:rPr lang="en-GB" sz="1200">
                  <a:solidFill>
                    <a:srgbClr val="052439"/>
                  </a:solidFill>
                  <a:latin typeface="Inter"/>
                  <a:ea typeface="Inter"/>
                  <a:cs typeface="Inter"/>
                  <a:sym typeface="Inter"/>
                </a:rPr>
                <a:t>22 Members</a:t>
              </a:r>
              <a:endParaRPr sz="1200">
                <a:solidFill>
                  <a:schemeClr val="dk1"/>
                </a:solidFill>
                <a:latin typeface="Calibri"/>
                <a:ea typeface="Calibri"/>
                <a:cs typeface="Calibri"/>
                <a:sym typeface="Calibri"/>
              </a:endParaRPr>
            </a:p>
            <a:p>
              <a:pPr marL="0" marR="0" lvl="0" indent="0" algn="l" rtl="0">
                <a:lnSpc>
                  <a:spcPct val="183541"/>
                </a:lnSpc>
                <a:spcBef>
                  <a:spcPts val="0"/>
                </a:spcBef>
                <a:spcAft>
                  <a:spcPts val="0"/>
                </a:spcAft>
                <a:buNone/>
              </a:pPr>
              <a:r>
                <a:rPr lang="en-GB" sz="1200">
                  <a:solidFill>
                    <a:srgbClr val="052439"/>
                  </a:solidFill>
                  <a:latin typeface="Inter"/>
                  <a:ea typeface="Inter"/>
                  <a:cs typeface="Inter"/>
                  <a:sym typeface="Inter"/>
                </a:rPr>
                <a:t>12 Partners</a:t>
              </a:r>
              <a:endParaRPr sz="1200">
                <a:solidFill>
                  <a:schemeClr val="dk1"/>
                </a:solidFill>
                <a:latin typeface="Calibri"/>
                <a:ea typeface="Calibri"/>
                <a:cs typeface="Calibri"/>
                <a:sym typeface="Calibri"/>
              </a:endParaRPr>
            </a:p>
          </p:txBody>
        </p:sp>
        <p:sp>
          <p:nvSpPr>
            <p:cNvPr id="152" name="Google Shape;152;g35634809ef1_0_82"/>
            <p:cNvSpPr/>
            <p:nvPr/>
          </p:nvSpPr>
          <p:spPr>
            <a:xfrm>
              <a:off x="13479856" y="1603671"/>
              <a:ext cx="402300" cy="402300"/>
            </a:xfrm>
            <a:prstGeom prst="ellipse">
              <a:avLst/>
            </a:prstGeom>
            <a:solidFill>
              <a:srgbClr val="79154B"/>
            </a:solidFill>
            <a:ln>
              <a:noFill/>
            </a:ln>
          </p:spPr>
          <p:txBody>
            <a:bodyPr spcFirstLastPara="1" wrap="square" lIns="45700" tIns="45700" rIns="45700" bIns="45700" anchor="ctr" anchorCtr="0">
              <a:noAutofit/>
            </a:bodyPr>
            <a:lstStyle/>
            <a:p>
              <a:pPr marL="0" lvl="0" indent="0" algn="l" rtl="0">
                <a:spcBef>
                  <a:spcPts val="0"/>
                </a:spcBef>
                <a:spcAft>
                  <a:spcPts val="0"/>
                </a:spcAft>
                <a:buNone/>
              </a:pPr>
              <a:endParaRPr/>
            </a:p>
          </p:txBody>
        </p:sp>
        <p:sp>
          <p:nvSpPr>
            <p:cNvPr id="153" name="Google Shape;153;g35634809ef1_0_82"/>
            <p:cNvSpPr/>
            <p:nvPr/>
          </p:nvSpPr>
          <p:spPr>
            <a:xfrm>
              <a:off x="13479856" y="2170382"/>
              <a:ext cx="402300" cy="402300"/>
            </a:xfrm>
            <a:prstGeom prst="ellipse">
              <a:avLst/>
            </a:prstGeom>
            <a:solidFill>
              <a:srgbClr val="AB698F"/>
            </a:solidFill>
            <a:ln>
              <a:noFill/>
            </a:ln>
          </p:spPr>
          <p:txBody>
            <a:bodyPr spcFirstLastPara="1" wrap="square" lIns="45700" tIns="45700" rIns="45700" bIns="45700" anchor="ctr" anchorCtr="0">
              <a:noAutofit/>
            </a:bodyPr>
            <a:lstStyle/>
            <a:p>
              <a:pPr marL="0" lvl="0" indent="0" algn="l" rtl="0">
                <a:spcBef>
                  <a:spcPts val="0"/>
                </a:spcBef>
                <a:spcAft>
                  <a:spcPts val="0"/>
                </a:spcAft>
                <a:buNone/>
              </a:pPr>
              <a:endParaRPr/>
            </a:p>
          </p:txBody>
        </p:sp>
        <p:pic>
          <p:nvPicPr>
            <p:cNvPr id="154" name="Google Shape;154;g35634809ef1_0_82" descr="preencoded.png"/>
            <p:cNvPicPr preferRelativeResize="0"/>
            <p:nvPr/>
          </p:nvPicPr>
          <p:blipFill rotWithShape="1">
            <a:blip r:embed="rId50">
              <a:alphaModFix/>
            </a:blip>
            <a:srcRect/>
            <a:stretch/>
          </p:blipFill>
          <p:spPr>
            <a:xfrm>
              <a:off x="21643505" y="11823700"/>
              <a:ext cx="2743543" cy="1841500"/>
            </a:xfrm>
            <a:prstGeom prst="rect">
              <a:avLst/>
            </a:prstGeom>
            <a:noFill/>
            <a:ln>
              <a:noFill/>
            </a:ln>
          </p:spPr>
        </p:pic>
        <p:pic>
          <p:nvPicPr>
            <p:cNvPr id="155" name="Google Shape;155;g35634809ef1_0_82" descr="preencoded.png"/>
            <p:cNvPicPr preferRelativeResize="0"/>
            <p:nvPr/>
          </p:nvPicPr>
          <p:blipFill rotWithShape="1">
            <a:blip r:embed="rId51">
              <a:alphaModFix/>
            </a:blip>
            <a:srcRect/>
            <a:stretch/>
          </p:blipFill>
          <p:spPr>
            <a:xfrm>
              <a:off x="22354794" y="12547600"/>
              <a:ext cx="1829029" cy="498763"/>
            </a:xfrm>
            <a:prstGeom prst="rect">
              <a:avLst/>
            </a:prstGeom>
            <a:noFill/>
            <a:ln>
              <a:noFill/>
            </a:ln>
          </p:spPr>
        </p:pic>
        <p:pic>
          <p:nvPicPr>
            <p:cNvPr id="156" name="Google Shape;156;g35634809ef1_0_82" descr="preencoded.png"/>
            <p:cNvPicPr preferRelativeResize="0"/>
            <p:nvPr/>
          </p:nvPicPr>
          <p:blipFill rotWithShape="1">
            <a:blip r:embed="rId52">
              <a:alphaModFix/>
            </a:blip>
            <a:srcRect/>
            <a:stretch/>
          </p:blipFill>
          <p:spPr>
            <a:xfrm>
              <a:off x="22972626" y="12665580"/>
              <a:ext cx="157226" cy="263373"/>
            </a:xfrm>
            <a:prstGeom prst="rect">
              <a:avLst/>
            </a:prstGeom>
            <a:noFill/>
            <a:ln>
              <a:noFill/>
            </a:ln>
          </p:spPr>
        </p:pic>
        <p:pic>
          <p:nvPicPr>
            <p:cNvPr id="157" name="Google Shape;157;g35634809ef1_0_82" descr="preencoded.png"/>
            <p:cNvPicPr preferRelativeResize="0"/>
            <p:nvPr/>
          </p:nvPicPr>
          <p:blipFill rotWithShape="1">
            <a:blip r:embed="rId53">
              <a:alphaModFix/>
            </a:blip>
            <a:srcRect/>
            <a:stretch/>
          </p:blipFill>
          <p:spPr>
            <a:xfrm>
              <a:off x="23159416" y="12665770"/>
              <a:ext cx="179584" cy="262995"/>
            </a:xfrm>
            <a:prstGeom prst="rect">
              <a:avLst/>
            </a:prstGeom>
            <a:noFill/>
            <a:ln>
              <a:noFill/>
            </a:ln>
          </p:spPr>
        </p:pic>
        <p:pic>
          <p:nvPicPr>
            <p:cNvPr id="158" name="Google Shape;158;g35634809ef1_0_82" descr="preencoded.png"/>
            <p:cNvPicPr preferRelativeResize="0"/>
            <p:nvPr/>
          </p:nvPicPr>
          <p:blipFill rotWithShape="1">
            <a:blip r:embed="rId54">
              <a:alphaModFix/>
            </a:blip>
            <a:srcRect/>
            <a:stretch/>
          </p:blipFill>
          <p:spPr>
            <a:xfrm>
              <a:off x="23996273" y="12664067"/>
              <a:ext cx="187550" cy="263373"/>
            </a:xfrm>
            <a:prstGeom prst="rect">
              <a:avLst/>
            </a:prstGeom>
            <a:noFill/>
            <a:ln>
              <a:noFill/>
            </a:ln>
          </p:spPr>
        </p:pic>
        <p:pic>
          <p:nvPicPr>
            <p:cNvPr id="159" name="Google Shape;159;g35634809ef1_0_82" descr="preencoded.png"/>
            <p:cNvPicPr preferRelativeResize="0"/>
            <p:nvPr/>
          </p:nvPicPr>
          <p:blipFill rotWithShape="1">
            <a:blip r:embed="rId55">
              <a:alphaModFix/>
            </a:blip>
            <a:srcRect/>
            <a:stretch/>
          </p:blipFill>
          <p:spPr>
            <a:xfrm>
              <a:off x="23379771" y="12665770"/>
              <a:ext cx="163465" cy="262995"/>
            </a:xfrm>
            <a:prstGeom prst="rect">
              <a:avLst/>
            </a:prstGeom>
            <a:noFill/>
            <a:ln>
              <a:noFill/>
            </a:ln>
          </p:spPr>
        </p:pic>
        <p:pic>
          <p:nvPicPr>
            <p:cNvPr id="160" name="Google Shape;160;g35634809ef1_0_82" descr="preencoded.png"/>
            <p:cNvPicPr preferRelativeResize="0"/>
            <p:nvPr/>
          </p:nvPicPr>
          <p:blipFill rotWithShape="1">
            <a:blip r:embed="rId56">
              <a:alphaModFix/>
            </a:blip>
            <a:srcRect/>
            <a:stretch/>
          </p:blipFill>
          <p:spPr>
            <a:xfrm>
              <a:off x="23569216" y="12665770"/>
              <a:ext cx="163089" cy="262995"/>
            </a:xfrm>
            <a:prstGeom prst="rect">
              <a:avLst/>
            </a:prstGeom>
            <a:noFill/>
            <a:ln>
              <a:noFill/>
            </a:ln>
          </p:spPr>
        </p:pic>
        <p:pic>
          <p:nvPicPr>
            <p:cNvPr id="161" name="Google Shape;161;g35634809ef1_0_82" descr="preencoded.png"/>
            <p:cNvPicPr preferRelativeResize="0"/>
            <p:nvPr/>
          </p:nvPicPr>
          <p:blipFill rotWithShape="1">
            <a:blip r:embed="rId57">
              <a:alphaModFix/>
            </a:blip>
            <a:srcRect/>
            <a:stretch/>
          </p:blipFill>
          <p:spPr>
            <a:xfrm>
              <a:off x="22562823" y="12753308"/>
              <a:ext cx="83060" cy="82814"/>
            </a:xfrm>
            <a:prstGeom prst="rect">
              <a:avLst/>
            </a:prstGeom>
            <a:noFill/>
            <a:ln>
              <a:noFill/>
            </a:ln>
          </p:spPr>
        </p:pic>
        <p:pic>
          <p:nvPicPr>
            <p:cNvPr id="162" name="Google Shape;162;g35634809ef1_0_82" descr="preencoded.png"/>
            <p:cNvPicPr preferRelativeResize="0"/>
            <p:nvPr/>
          </p:nvPicPr>
          <p:blipFill rotWithShape="1">
            <a:blip r:embed="rId58">
              <a:alphaModFix/>
            </a:blip>
            <a:srcRect/>
            <a:stretch/>
          </p:blipFill>
          <p:spPr>
            <a:xfrm>
              <a:off x="22429700" y="12622848"/>
              <a:ext cx="424593" cy="422948"/>
            </a:xfrm>
            <a:prstGeom prst="rect">
              <a:avLst/>
            </a:prstGeom>
            <a:noFill/>
            <a:ln>
              <a:noFill/>
            </a:ln>
          </p:spPr>
        </p:pic>
      </p:grpSp>
      <p:pic>
        <p:nvPicPr>
          <p:cNvPr id="163" name="Google Shape;163;g35634809ef1_0_82" descr="preencoded.png"/>
          <p:cNvPicPr preferRelativeResize="0"/>
          <p:nvPr/>
        </p:nvPicPr>
        <p:blipFill rotWithShape="1">
          <a:blip r:embed="rId59">
            <a:alphaModFix/>
          </a:blip>
          <a:srcRect/>
          <a:stretch/>
        </p:blipFill>
        <p:spPr>
          <a:xfrm>
            <a:off x="215900" y="946150"/>
            <a:ext cx="4756126" cy="4593274"/>
          </a:xfrm>
          <a:prstGeom prst="rect">
            <a:avLst/>
          </a:prstGeom>
          <a:noFill/>
          <a:ln>
            <a:noFill/>
          </a:ln>
        </p:spPr>
      </p:pic>
      <p:sp>
        <p:nvSpPr>
          <p:cNvPr id="164" name="Google Shape;164;g35634809ef1_0_82"/>
          <p:cNvSpPr/>
          <p:nvPr/>
        </p:nvSpPr>
        <p:spPr>
          <a:xfrm rot="10800000">
            <a:off x="-100" y="946450"/>
            <a:ext cx="216000" cy="4572300"/>
          </a:xfrm>
          <a:prstGeom prst="rect">
            <a:avLst/>
          </a:prstGeom>
          <a:solidFill>
            <a:srgbClr val="AA2268"/>
          </a:solidFill>
          <a:ln>
            <a:noFill/>
          </a:ln>
        </p:spPr>
        <p:txBody>
          <a:bodyPr spcFirstLastPara="1" wrap="square" lIns="45700" tIns="45700" rIns="45700" bIns="45700" anchor="ctr" anchorCtr="0">
            <a:noAutofit/>
          </a:bodyPr>
          <a:lstStyle/>
          <a:p>
            <a:pPr marL="0" lvl="0" indent="0" algn="l" rtl="0">
              <a:spcBef>
                <a:spcPts val="0"/>
              </a:spcBef>
              <a:spcAft>
                <a:spcPts val="0"/>
              </a:spcAft>
              <a:buNone/>
            </a:pPr>
            <a:endParaRPr/>
          </a:p>
        </p:txBody>
      </p:sp>
      <p:sp>
        <p:nvSpPr>
          <p:cNvPr id="165" name="Google Shape;165;g35634809ef1_0_82"/>
          <p:cNvSpPr/>
          <p:nvPr/>
        </p:nvSpPr>
        <p:spPr>
          <a:xfrm>
            <a:off x="622297" y="3644900"/>
            <a:ext cx="3990000" cy="16278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None/>
            </a:pPr>
            <a:r>
              <a:rPr lang="en-GB" sz="1500">
                <a:solidFill>
                  <a:srgbClr val="052439"/>
                </a:solidFill>
                <a:latin typeface="Inter"/>
                <a:ea typeface="Inter"/>
                <a:cs typeface="Inter"/>
                <a:sym typeface="Inter"/>
              </a:rPr>
              <a:t>To provide a sustainable research infrastructure that enables the research community to conduct high-quality</a:t>
            </a:r>
            <a:endParaRPr sz="1500">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pPr>
            <a:r>
              <a:rPr lang="en-GB" sz="1500">
                <a:solidFill>
                  <a:srgbClr val="052439"/>
                </a:solidFill>
                <a:latin typeface="Inter"/>
                <a:ea typeface="Inter"/>
                <a:cs typeface="Inter"/>
                <a:sym typeface="Inter"/>
              </a:rPr>
              <a:t>research in the social sciences</a:t>
            </a:r>
            <a:endParaRPr sz="1500">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pPr>
            <a:r>
              <a:rPr lang="en-GB" sz="1500">
                <a:solidFill>
                  <a:srgbClr val="052439"/>
                </a:solidFill>
                <a:latin typeface="Inter"/>
                <a:ea typeface="Inter"/>
                <a:cs typeface="Inter"/>
                <a:sym typeface="Inter"/>
              </a:rPr>
              <a:t>to contribute to effective solutions to the major challenges facing society today.</a:t>
            </a:r>
            <a:endParaRPr sz="1500">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pPr>
            <a:r>
              <a:rPr lang="en-GB" sz="1700">
                <a:solidFill>
                  <a:srgbClr val="052439"/>
                </a:solidFill>
                <a:latin typeface="Inter"/>
                <a:ea typeface="Inter"/>
                <a:cs typeface="Inter"/>
                <a:sym typeface="Inter"/>
              </a:rPr>
              <a:t> </a:t>
            </a:r>
            <a:endParaRPr sz="1700">
              <a:solidFill>
                <a:schemeClr val="dk1"/>
              </a:solidFill>
              <a:latin typeface="Calibri"/>
              <a:ea typeface="Calibri"/>
              <a:cs typeface="Calibri"/>
              <a:sym typeface="Calibri"/>
            </a:endParaRPr>
          </a:p>
        </p:txBody>
      </p:sp>
      <p:sp>
        <p:nvSpPr>
          <p:cNvPr id="166" name="Google Shape;166;g35634809ef1_0_82"/>
          <p:cNvSpPr/>
          <p:nvPr/>
        </p:nvSpPr>
        <p:spPr>
          <a:xfrm>
            <a:off x="622297" y="1447800"/>
            <a:ext cx="1443600" cy="35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2700">
                <a:solidFill>
                  <a:srgbClr val="AA2268"/>
                </a:solidFill>
                <a:latin typeface="Bitter SemiBold"/>
                <a:ea typeface="Bitter SemiBold"/>
                <a:cs typeface="Bitter SemiBold"/>
                <a:sym typeface="Bitter SemiBold"/>
              </a:rPr>
              <a:t>CESSDA</a:t>
            </a:r>
            <a:endParaRPr sz="2700">
              <a:solidFill>
                <a:schemeClr val="dk1"/>
              </a:solidFill>
              <a:latin typeface="Calibri"/>
              <a:ea typeface="Calibri"/>
              <a:cs typeface="Calibri"/>
              <a:sym typeface="Calibri"/>
            </a:endParaRPr>
          </a:p>
        </p:txBody>
      </p:sp>
      <p:sp>
        <p:nvSpPr>
          <p:cNvPr id="167" name="Google Shape;167;g35634809ef1_0_82"/>
          <p:cNvSpPr/>
          <p:nvPr/>
        </p:nvSpPr>
        <p:spPr>
          <a:xfrm>
            <a:off x="622297" y="3149600"/>
            <a:ext cx="1386300" cy="35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2700">
                <a:solidFill>
                  <a:srgbClr val="AA2268"/>
                </a:solidFill>
                <a:latin typeface="Bitter SemiBold"/>
                <a:ea typeface="Bitter SemiBold"/>
                <a:cs typeface="Bitter SemiBold"/>
                <a:sym typeface="Bitter SemiBold"/>
              </a:rPr>
              <a:t>Mission</a:t>
            </a:r>
            <a:endParaRPr sz="2700">
              <a:solidFill>
                <a:schemeClr val="dk1"/>
              </a:solidFill>
              <a:latin typeface="Calibri"/>
              <a:ea typeface="Calibri"/>
              <a:cs typeface="Calibri"/>
              <a:sym typeface="Calibri"/>
            </a:endParaRPr>
          </a:p>
        </p:txBody>
      </p:sp>
      <p:sp>
        <p:nvSpPr>
          <p:cNvPr id="168" name="Google Shape;168;g35634809ef1_0_82"/>
          <p:cNvSpPr/>
          <p:nvPr/>
        </p:nvSpPr>
        <p:spPr>
          <a:xfrm>
            <a:off x="622294" y="1943100"/>
            <a:ext cx="4175400" cy="15324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None/>
            </a:pPr>
            <a:r>
              <a:rPr lang="en-GB" sz="1500">
                <a:solidFill>
                  <a:srgbClr val="052439"/>
                </a:solidFill>
                <a:latin typeface="Inter"/>
                <a:ea typeface="Inter"/>
                <a:cs typeface="Inter"/>
                <a:sym typeface="Inter"/>
              </a:rPr>
              <a:t>Is the Consortium of European Social Science Data Archives (Service Providers)</a:t>
            </a:r>
            <a:endParaRPr sz="1500">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pPr>
            <a:r>
              <a:rPr lang="en-GB" sz="1500">
                <a:solidFill>
                  <a:srgbClr val="052439"/>
                </a:solidFill>
                <a:latin typeface="Inter"/>
                <a:ea typeface="Inter"/>
                <a:cs typeface="Inter"/>
                <a:sym typeface="Inter"/>
              </a:rPr>
              <a:t>A true European research infrastructure.</a:t>
            </a:r>
            <a:endParaRPr sz="1500">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pPr>
            <a:endParaRPr sz="1500">
              <a:solidFill>
                <a:schemeClr val="dk1"/>
              </a:solidFill>
              <a:latin typeface="Calibri"/>
              <a:ea typeface="Calibri"/>
              <a:cs typeface="Calibri"/>
              <a:sym typeface="Calibri"/>
            </a:endParaRPr>
          </a:p>
        </p:txBody>
      </p:sp>
      <p:pic>
        <p:nvPicPr>
          <p:cNvPr id="169" name="Google Shape;169;g35634809ef1_0_82"/>
          <p:cNvPicPr preferRelativeResize="0"/>
          <p:nvPr/>
        </p:nvPicPr>
        <p:blipFill>
          <a:blip r:embed="rId60">
            <a:alphaModFix/>
          </a:blip>
          <a:stretch>
            <a:fillRect/>
          </a:stretch>
        </p:blipFill>
        <p:spPr>
          <a:xfrm>
            <a:off x="8578825" y="4604075"/>
            <a:ext cx="310700" cy="222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35524d5b6f0_1_5"/>
          <p:cNvSpPr txBox="1">
            <a:spLocks noGrp="1"/>
          </p:cNvSpPr>
          <p:nvPr>
            <p:ph type="title"/>
          </p:nvPr>
        </p:nvSpPr>
        <p:spPr>
          <a:xfrm>
            <a:off x="566425" y="1058375"/>
            <a:ext cx="10507800" cy="571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CROss-National Online Survey  (CRONOS) - part of ESS</a:t>
            </a:r>
            <a:endParaRPr/>
          </a:p>
        </p:txBody>
      </p:sp>
      <p:sp>
        <p:nvSpPr>
          <p:cNvPr id="470" name="Google Shape;470;g35524d5b6f0_1_5"/>
          <p:cNvSpPr txBox="1">
            <a:spLocks noGrp="1"/>
          </p:cNvSpPr>
          <p:nvPr>
            <p:ph type="body" idx="1"/>
          </p:nvPr>
        </p:nvSpPr>
        <p:spPr>
          <a:xfrm>
            <a:off x="566425" y="1721175"/>
            <a:ext cx="5590800" cy="4904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2300">
                <a:solidFill>
                  <a:srgbClr val="141414"/>
                </a:solidFill>
                <a:highlight>
                  <a:schemeClr val="lt1"/>
                </a:highlight>
              </a:rPr>
              <a:t>The European Social Survey ERIC has been developing its web-interviewing infrastructure since 2017 when </a:t>
            </a:r>
            <a:r>
              <a:rPr lang="en-GB" sz="2300" b="1">
                <a:solidFill>
                  <a:srgbClr val="141414"/>
                </a:solidFill>
                <a:highlight>
                  <a:schemeClr val="lt1"/>
                </a:highlight>
              </a:rPr>
              <a:t>the world’s first cross-national probability-based input-harmonised web panel </a:t>
            </a:r>
            <a:r>
              <a:rPr lang="en-GB" sz="2300">
                <a:solidFill>
                  <a:srgbClr val="141414"/>
                </a:solidFill>
                <a:highlight>
                  <a:schemeClr val="lt1"/>
                </a:highlight>
              </a:rPr>
              <a:t>was launched (CRONOS1). </a:t>
            </a:r>
            <a:endParaRPr sz="2300">
              <a:solidFill>
                <a:srgbClr val="141414"/>
              </a:solidFill>
              <a:highlight>
                <a:schemeClr val="lt1"/>
              </a:highlight>
            </a:endParaRPr>
          </a:p>
          <a:p>
            <a:pPr marL="0" lvl="0" indent="0" algn="l" rtl="0">
              <a:spcBef>
                <a:spcPts val="1000"/>
              </a:spcBef>
              <a:spcAft>
                <a:spcPts val="0"/>
              </a:spcAft>
              <a:buNone/>
            </a:pPr>
            <a:endParaRPr sz="1200">
              <a:solidFill>
                <a:srgbClr val="141414"/>
              </a:solidFill>
              <a:highlight>
                <a:schemeClr val="lt1"/>
              </a:highlight>
            </a:endParaRPr>
          </a:p>
          <a:p>
            <a:pPr marL="0" lvl="0" indent="0" algn="l" rtl="0">
              <a:spcBef>
                <a:spcPts val="1000"/>
              </a:spcBef>
              <a:spcAft>
                <a:spcPts val="0"/>
              </a:spcAft>
              <a:buNone/>
            </a:pPr>
            <a:r>
              <a:rPr lang="en-GB" sz="2300">
                <a:solidFill>
                  <a:srgbClr val="141414"/>
                </a:solidFill>
                <a:highlight>
                  <a:schemeClr val="lt1"/>
                </a:highlight>
              </a:rPr>
              <a:t>This web pilot study aimed to assess the effectiveness of panel recruitment off the back of an existing crossnational face-to-face survey (European Social Survey Round 8) </a:t>
            </a:r>
            <a:endParaRPr sz="2300">
              <a:solidFill>
                <a:srgbClr val="141414"/>
              </a:solidFill>
              <a:highlight>
                <a:schemeClr val="lt1"/>
              </a:highlight>
            </a:endParaRPr>
          </a:p>
          <a:p>
            <a:pPr marL="0" lvl="0" indent="0" algn="l" rtl="0">
              <a:spcBef>
                <a:spcPts val="1000"/>
              </a:spcBef>
              <a:spcAft>
                <a:spcPts val="0"/>
              </a:spcAft>
              <a:buNone/>
            </a:pPr>
            <a:r>
              <a:rPr lang="en-GB" sz="2300">
                <a:solidFill>
                  <a:srgbClr val="141414"/>
                </a:solidFill>
                <a:highlight>
                  <a:schemeClr val="lt1"/>
                </a:highlight>
              </a:rPr>
              <a:t>CRONOS 1 served as a ‘proof of concept’ to prove the feasibility of a web panel.</a:t>
            </a:r>
            <a:endParaRPr sz="2300">
              <a:solidFill>
                <a:srgbClr val="141414"/>
              </a:solidFill>
              <a:highlight>
                <a:schemeClr val="lt1"/>
              </a:highlight>
            </a:endParaRPr>
          </a:p>
        </p:txBody>
      </p:sp>
      <p:sp>
        <p:nvSpPr>
          <p:cNvPr id="471" name="Google Shape;471;g35524d5b6f0_1_5"/>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30</a:t>
            </a:fld>
            <a:endParaRPr/>
          </a:p>
        </p:txBody>
      </p:sp>
      <p:pic>
        <p:nvPicPr>
          <p:cNvPr id="472" name="Google Shape;472;g35524d5b6f0_1_5"/>
          <p:cNvPicPr preferRelativeResize="0"/>
          <p:nvPr/>
        </p:nvPicPr>
        <p:blipFill>
          <a:blip r:embed="rId3">
            <a:alphaModFix/>
          </a:blip>
          <a:stretch>
            <a:fillRect/>
          </a:stretch>
        </p:blipFill>
        <p:spPr>
          <a:xfrm>
            <a:off x="6044625" y="1813775"/>
            <a:ext cx="5778925" cy="2805600"/>
          </a:xfrm>
          <a:prstGeom prst="rect">
            <a:avLst/>
          </a:prstGeom>
          <a:noFill/>
          <a:ln>
            <a:noFill/>
          </a:ln>
        </p:spPr>
      </p:pic>
      <p:sp>
        <p:nvSpPr>
          <p:cNvPr id="473" name="Google Shape;473;g35524d5b6f0_1_5"/>
          <p:cNvSpPr txBox="1"/>
          <p:nvPr/>
        </p:nvSpPr>
        <p:spPr>
          <a:xfrm>
            <a:off x="6157250" y="5381825"/>
            <a:ext cx="577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hlinkClick r:id="rId4"/>
              </a:rPr>
              <a:t>https://ess.sikt.no/en/series/655615e6-8e4f-4e84-a9c9-27d24b93f866</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35524d5b6f0_1_56"/>
          <p:cNvSpPr txBox="1">
            <a:spLocks noGrp="1"/>
          </p:cNvSpPr>
          <p:nvPr>
            <p:ph type="title"/>
          </p:nvPr>
        </p:nvSpPr>
        <p:spPr>
          <a:xfrm>
            <a:off x="412650" y="950725"/>
            <a:ext cx="62178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CROss-National Online Survey (CRONOS)</a:t>
            </a:r>
            <a:endParaRPr/>
          </a:p>
        </p:txBody>
      </p:sp>
      <p:sp>
        <p:nvSpPr>
          <p:cNvPr id="480" name="Google Shape;480;g35524d5b6f0_1_56"/>
          <p:cNvSpPr txBox="1">
            <a:spLocks noGrp="1"/>
          </p:cNvSpPr>
          <p:nvPr>
            <p:ph type="body" idx="1"/>
          </p:nvPr>
        </p:nvSpPr>
        <p:spPr>
          <a:xfrm>
            <a:off x="566425" y="1721175"/>
            <a:ext cx="57258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sz="2500">
              <a:highlight>
                <a:schemeClr val="lt1"/>
              </a:highlight>
            </a:endParaRPr>
          </a:p>
          <a:p>
            <a:pPr marL="0" lvl="0" indent="0" algn="l" rtl="0">
              <a:spcBef>
                <a:spcPts val="1000"/>
              </a:spcBef>
              <a:spcAft>
                <a:spcPts val="0"/>
              </a:spcAft>
              <a:buNone/>
            </a:pPr>
            <a:r>
              <a:rPr lang="en-GB" sz="2500" b="1">
                <a:highlight>
                  <a:schemeClr val="lt1"/>
                </a:highlight>
              </a:rPr>
              <a:t>Questions - different as in ESS</a:t>
            </a:r>
            <a:r>
              <a:rPr lang="en-GB" sz="2500">
                <a:highlight>
                  <a:schemeClr val="lt1"/>
                </a:highlight>
              </a:rPr>
              <a:t> but some topics overlaps (political trust, media use, attitudes towards EU etc.)</a:t>
            </a:r>
            <a:endParaRPr sz="2500">
              <a:highlight>
                <a:schemeClr val="lt1"/>
              </a:highlight>
            </a:endParaRPr>
          </a:p>
          <a:p>
            <a:pPr marL="0" lvl="0" indent="0" algn="l" rtl="0">
              <a:spcBef>
                <a:spcPts val="1000"/>
              </a:spcBef>
              <a:spcAft>
                <a:spcPts val="0"/>
              </a:spcAft>
              <a:buNone/>
            </a:pPr>
            <a:endParaRPr sz="2500">
              <a:highlight>
                <a:schemeClr val="lt1"/>
              </a:highlight>
            </a:endParaRPr>
          </a:p>
          <a:p>
            <a:pPr marL="0" lvl="0" indent="0" algn="l" rtl="0">
              <a:spcBef>
                <a:spcPts val="1000"/>
              </a:spcBef>
              <a:spcAft>
                <a:spcPts val="0"/>
              </a:spcAft>
              <a:buNone/>
            </a:pPr>
            <a:r>
              <a:rPr lang="en-GB" sz="2500">
                <a:highlight>
                  <a:schemeClr val="lt1"/>
                </a:highlight>
              </a:rPr>
              <a:t>CRONOS = designed for quick data collection on methodologically sound sample.</a:t>
            </a:r>
            <a:endParaRPr sz="2500">
              <a:highlight>
                <a:schemeClr val="lt1"/>
              </a:highlight>
            </a:endParaRPr>
          </a:p>
          <a:p>
            <a:pPr marL="0" lvl="0" indent="0" algn="l" rtl="0">
              <a:spcBef>
                <a:spcPts val="1000"/>
              </a:spcBef>
              <a:spcAft>
                <a:spcPts val="0"/>
              </a:spcAft>
              <a:buNone/>
            </a:pPr>
            <a:endParaRPr sz="2500">
              <a:highlight>
                <a:schemeClr val="lt1"/>
              </a:highlight>
            </a:endParaRPr>
          </a:p>
          <a:p>
            <a:pPr marL="0" lvl="0" indent="0" algn="l" rtl="0">
              <a:spcBef>
                <a:spcPts val="1000"/>
              </a:spcBef>
              <a:spcAft>
                <a:spcPts val="0"/>
              </a:spcAft>
              <a:buNone/>
            </a:pPr>
            <a:endParaRPr sz="2500">
              <a:highlight>
                <a:schemeClr val="lt1"/>
              </a:highlight>
            </a:endParaRPr>
          </a:p>
        </p:txBody>
      </p:sp>
      <p:sp>
        <p:nvSpPr>
          <p:cNvPr id="481" name="Google Shape;481;g35524d5b6f0_1_56"/>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31</a:t>
            </a:fld>
            <a:endParaRPr/>
          </a:p>
        </p:txBody>
      </p:sp>
      <p:pic>
        <p:nvPicPr>
          <p:cNvPr id="482" name="Google Shape;482;g35524d5b6f0_1_56"/>
          <p:cNvPicPr preferRelativeResize="0"/>
          <p:nvPr/>
        </p:nvPicPr>
        <p:blipFill>
          <a:blip r:embed="rId3">
            <a:alphaModFix/>
          </a:blip>
          <a:stretch>
            <a:fillRect/>
          </a:stretch>
        </p:blipFill>
        <p:spPr>
          <a:xfrm>
            <a:off x="6827375" y="352013"/>
            <a:ext cx="4933950" cy="6276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g35524d5b6f0_1_74"/>
          <p:cNvSpPr txBox="1">
            <a:spLocks noGrp="1"/>
          </p:cNvSpPr>
          <p:nvPr>
            <p:ph type="title"/>
          </p:nvPr>
        </p:nvSpPr>
        <p:spPr>
          <a:xfrm>
            <a:off x="228126" y="955788"/>
            <a:ext cx="105078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CROss-National </a:t>
            </a:r>
            <a:endParaRPr/>
          </a:p>
          <a:p>
            <a:pPr marL="0" lvl="0" indent="0" algn="l" rtl="0">
              <a:spcBef>
                <a:spcPts val="0"/>
              </a:spcBef>
              <a:spcAft>
                <a:spcPts val="0"/>
              </a:spcAft>
              <a:buNone/>
            </a:pPr>
            <a:r>
              <a:rPr lang="en-GB"/>
              <a:t>Online Survey</a:t>
            </a:r>
            <a:endParaRPr/>
          </a:p>
          <a:p>
            <a:pPr marL="0" lvl="0" indent="0" algn="l" rtl="0">
              <a:spcBef>
                <a:spcPts val="0"/>
              </a:spcBef>
              <a:spcAft>
                <a:spcPts val="0"/>
              </a:spcAft>
              <a:buNone/>
            </a:pPr>
            <a:r>
              <a:rPr lang="en-GB"/>
              <a:t>  (CRONOS) </a:t>
            </a:r>
            <a:endParaRPr/>
          </a:p>
        </p:txBody>
      </p:sp>
      <p:sp>
        <p:nvSpPr>
          <p:cNvPr id="489" name="Google Shape;489;g35524d5b6f0_1_74"/>
          <p:cNvSpPr txBox="1">
            <a:spLocks noGrp="1"/>
          </p:cNvSpPr>
          <p:nvPr>
            <p:ph type="body" idx="1"/>
          </p:nvPr>
        </p:nvSpPr>
        <p:spPr>
          <a:xfrm>
            <a:off x="735548" y="2628400"/>
            <a:ext cx="54027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2500">
                <a:highlight>
                  <a:schemeClr val="lt1"/>
                </a:highlight>
              </a:rPr>
              <a:t>All </a:t>
            </a:r>
            <a:endParaRPr sz="2500">
              <a:highlight>
                <a:schemeClr val="lt1"/>
              </a:highlight>
            </a:endParaRPr>
          </a:p>
          <a:p>
            <a:pPr marL="0" lvl="0" indent="0" algn="l" rtl="0">
              <a:spcBef>
                <a:spcPts val="1000"/>
              </a:spcBef>
              <a:spcAft>
                <a:spcPts val="0"/>
              </a:spcAft>
              <a:buNone/>
            </a:pPr>
            <a:r>
              <a:rPr lang="en-GB" sz="2500">
                <a:highlight>
                  <a:schemeClr val="lt1"/>
                </a:highlight>
              </a:rPr>
              <a:t>documentation</a:t>
            </a:r>
            <a:endParaRPr sz="2500">
              <a:highlight>
                <a:schemeClr val="lt1"/>
              </a:highlight>
            </a:endParaRPr>
          </a:p>
          <a:p>
            <a:pPr marL="0" lvl="0" indent="0" algn="l" rtl="0">
              <a:spcBef>
                <a:spcPts val="1000"/>
              </a:spcBef>
              <a:spcAft>
                <a:spcPts val="0"/>
              </a:spcAft>
              <a:buNone/>
            </a:pPr>
            <a:r>
              <a:rPr lang="en-GB" sz="2500">
                <a:highlight>
                  <a:schemeClr val="lt1"/>
                </a:highlight>
              </a:rPr>
              <a:t>is available </a:t>
            </a:r>
            <a:endParaRPr sz="2500">
              <a:highlight>
                <a:schemeClr val="lt1"/>
              </a:highlight>
            </a:endParaRPr>
          </a:p>
          <a:p>
            <a:pPr marL="0" lvl="0" indent="0" algn="l" rtl="0">
              <a:spcBef>
                <a:spcPts val="1000"/>
              </a:spcBef>
              <a:spcAft>
                <a:spcPts val="0"/>
              </a:spcAft>
              <a:buNone/>
            </a:pPr>
            <a:r>
              <a:rPr lang="en-GB" sz="2500">
                <a:highlight>
                  <a:schemeClr val="lt1"/>
                </a:highlight>
              </a:rPr>
              <a:t>without registrations. </a:t>
            </a:r>
            <a:endParaRPr sz="2500">
              <a:highlight>
                <a:schemeClr val="lt1"/>
              </a:highlight>
            </a:endParaRPr>
          </a:p>
          <a:p>
            <a:pPr marL="0" lvl="0" indent="0" algn="l" rtl="0">
              <a:spcBef>
                <a:spcPts val="1000"/>
              </a:spcBef>
              <a:spcAft>
                <a:spcPts val="0"/>
              </a:spcAft>
              <a:buNone/>
            </a:pPr>
            <a:endParaRPr sz="2500">
              <a:highlight>
                <a:schemeClr val="lt1"/>
              </a:highlight>
            </a:endParaRPr>
          </a:p>
          <a:p>
            <a:pPr marL="0" lvl="0" indent="0" algn="l" rtl="0">
              <a:spcBef>
                <a:spcPts val="1000"/>
              </a:spcBef>
              <a:spcAft>
                <a:spcPts val="0"/>
              </a:spcAft>
              <a:buNone/>
            </a:pPr>
            <a:endParaRPr sz="2500">
              <a:highlight>
                <a:schemeClr val="lt1"/>
              </a:highlight>
            </a:endParaRPr>
          </a:p>
        </p:txBody>
      </p:sp>
      <p:sp>
        <p:nvSpPr>
          <p:cNvPr id="490" name="Google Shape;490;g35524d5b6f0_1_74"/>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32</a:t>
            </a:fld>
            <a:endParaRPr/>
          </a:p>
        </p:txBody>
      </p:sp>
      <p:pic>
        <p:nvPicPr>
          <p:cNvPr id="491" name="Google Shape;491;g35524d5b6f0_1_74"/>
          <p:cNvPicPr preferRelativeResize="0"/>
          <p:nvPr/>
        </p:nvPicPr>
        <p:blipFill>
          <a:blip r:embed="rId3">
            <a:alphaModFix/>
          </a:blip>
          <a:stretch>
            <a:fillRect/>
          </a:stretch>
        </p:blipFill>
        <p:spPr>
          <a:xfrm>
            <a:off x="3944376" y="81275"/>
            <a:ext cx="7464025" cy="6172600"/>
          </a:xfrm>
          <a:prstGeom prst="rect">
            <a:avLst/>
          </a:prstGeom>
          <a:noFill/>
          <a:ln>
            <a:noFill/>
          </a:ln>
        </p:spPr>
      </p:pic>
      <p:sp>
        <p:nvSpPr>
          <p:cNvPr id="492" name="Google Shape;492;g35524d5b6f0_1_74"/>
          <p:cNvSpPr txBox="1"/>
          <p:nvPr/>
        </p:nvSpPr>
        <p:spPr>
          <a:xfrm>
            <a:off x="399800" y="5422575"/>
            <a:ext cx="3000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hlinkClick r:id="rId4"/>
              </a:rPr>
              <a:t>https://ess.sikt.no/en/series/a46bcac5-b030-444b-9280-441ec97e1bce?tab=overview</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35524d5b6f0_1_83"/>
          <p:cNvSpPr txBox="1">
            <a:spLocks noGrp="1"/>
          </p:cNvSpPr>
          <p:nvPr>
            <p:ph type="title"/>
          </p:nvPr>
        </p:nvSpPr>
        <p:spPr>
          <a:xfrm>
            <a:off x="228126" y="955788"/>
            <a:ext cx="105078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CROss-National </a:t>
            </a:r>
            <a:endParaRPr/>
          </a:p>
          <a:p>
            <a:pPr marL="0" lvl="0" indent="0" algn="l" rtl="0">
              <a:spcBef>
                <a:spcPts val="0"/>
              </a:spcBef>
              <a:spcAft>
                <a:spcPts val="0"/>
              </a:spcAft>
              <a:buNone/>
            </a:pPr>
            <a:r>
              <a:rPr lang="en-GB"/>
              <a:t>Online Survey</a:t>
            </a:r>
            <a:endParaRPr/>
          </a:p>
          <a:p>
            <a:pPr marL="0" lvl="0" indent="0" algn="l" rtl="0">
              <a:spcBef>
                <a:spcPts val="0"/>
              </a:spcBef>
              <a:spcAft>
                <a:spcPts val="0"/>
              </a:spcAft>
              <a:buNone/>
            </a:pPr>
            <a:r>
              <a:rPr lang="en-GB"/>
              <a:t>  (CRONOS) </a:t>
            </a:r>
            <a:endParaRPr/>
          </a:p>
        </p:txBody>
      </p:sp>
      <p:sp>
        <p:nvSpPr>
          <p:cNvPr id="499" name="Google Shape;499;g35524d5b6f0_1_83"/>
          <p:cNvSpPr txBox="1">
            <a:spLocks noGrp="1"/>
          </p:cNvSpPr>
          <p:nvPr>
            <p:ph type="body" idx="1"/>
          </p:nvPr>
        </p:nvSpPr>
        <p:spPr>
          <a:xfrm>
            <a:off x="228123" y="2428500"/>
            <a:ext cx="54027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2500">
                <a:highlight>
                  <a:schemeClr val="lt1"/>
                </a:highlight>
              </a:rPr>
              <a:t>You can browse by </a:t>
            </a:r>
            <a:endParaRPr sz="2500">
              <a:highlight>
                <a:schemeClr val="lt1"/>
              </a:highlight>
            </a:endParaRPr>
          </a:p>
          <a:p>
            <a:pPr marL="0" lvl="0" indent="0" algn="l" rtl="0">
              <a:spcBef>
                <a:spcPts val="1000"/>
              </a:spcBef>
              <a:spcAft>
                <a:spcPts val="0"/>
              </a:spcAft>
              <a:buNone/>
            </a:pPr>
            <a:r>
              <a:rPr lang="en-GB" sz="2500">
                <a:highlight>
                  <a:schemeClr val="lt1"/>
                </a:highlight>
              </a:rPr>
              <a:t>topics.</a:t>
            </a:r>
            <a:endParaRPr sz="2500">
              <a:highlight>
                <a:schemeClr val="lt1"/>
              </a:highlight>
            </a:endParaRPr>
          </a:p>
        </p:txBody>
      </p:sp>
      <p:sp>
        <p:nvSpPr>
          <p:cNvPr id="500" name="Google Shape;500;g35524d5b6f0_1_83"/>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33</a:t>
            </a:fld>
            <a:endParaRPr/>
          </a:p>
        </p:txBody>
      </p:sp>
      <p:pic>
        <p:nvPicPr>
          <p:cNvPr id="501" name="Google Shape;501;g35524d5b6f0_1_83"/>
          <p:cNvPicPr preferRelativeResize="0"/>
          <p:nvPr/>
        </p:nvPicPr>
        <p:blipFill>
          <a:blip r:embed="rId3">
            <a:alphaModFix/>
          </a:blip>
          <a:stretch>
            <a:fillRect/>
          </a:stretch>
        </p:blipFill>
        <p:spPr>
          <a:xfrm>
            <a:off x="4091776" y="771304"/>
            <a:ext cx="8013676" cy="4785850"/>
          </a:xfrm>
          <a:prstGeom prst="rect">
            <a:avLst/>
          </a:prstGeom>
          <a:noFill/>
          <a:ln>
            <a:noFill/>
          </a:ln>
        </p:spPr>
      </p:pic>
      <p:sp>
        <p:nvSpPr>
          <p:cNvPr id="502" name="Google Shape;502;g35524d5b6f0_1_83"/>
          <p:cNvSpPr txBox="1"/>
          <p:nvPr/>
        </p:nvSpPr>
        <p:spPr>
          <a:xfrm>
            <a:off x="322925" y="5858525"/>
            <a:ext cx="1015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hlinkClick r:id="rId4"/>
              </a:rPr>
              <a:t>https://ess.sikt.no/en/series/a46bcac5-b030-444b-9280-441ec97e1bce?tab=themes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35524d5b6f0_1_92"/>
          <p:cNvSpPr txBox="1">
            <a:spLocks noGrp="1"/>
          </p:cNvSpPr>
          <p:nvPr>
            <p:ph type="title"/>
          </p:nvPr>
        </p:nvSpPr>
        <p:spPr>
          <a:xfrm>
            <a:off x="228126" y="955788"/>
            <a:ext cx="105078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CROss-National </a:t>
            </a:r>
            <a:endParaRPr/>
          </a:p>
          <a:p>
            <a:pPr marL="0" lvl="0" indent="0" algn="l" rtl="0">
              <a:spcBef>
                <a:spcPts val="0"/>
              </a:spcBef>
              <a:spcAft>
                <a:spcPts val="0"/>
              </a:spcAft>
              <a:buNone/>
            </a:pPr>
            <a:r>
              <a:rPr lang="en-GB"/>
              <a:t>Online Survey</a:t>
            </a:r>
            <a:endParaRPr/>
          </a:p>
          <a:p>
            <a:pPr marL="0" lvl="0" indent="0" algn="l" rtl="0">
              <a:spcBef>
                <a:spcPts val="0"/>
              </a:spcBef>
              <a:spcAft>
                <a:spcPts val="0"/>
              </a:spcAft>
              <a:buNone/>
            </a:pPr>
            <a:r>
              <a:rPr lang="en-GB"/>
              <a:t>  (CRONOS) </a:t>
            </a:r>
            <a:endParaRPr/>
          </a:p>
        </p:txBody>
      </p:sp>
      <p:sp>
        <p:nvSpPr>
          <p:cNvPr id="509" name="Google Shape;509;g35524d5b6f0_1_92"/>
          <p:cNvSpPr txBox="1">
            <a:spLocks noGrp="1"/>
          </p:cNvSpPr>
          <p:nvPr>
            <p:ph type="body" idx="1"/>
          </p:nvPr>
        </p:nvSpPr>
        <p:spPr>
          <a:xfrm>
            <a:off x="228123" y="2843650"/>
            <a:ext cx="54027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2500">
                <a:highlight>
                  <a:schemeClr val="lt1"/>
                </a:highlight>
              </a:rPr>
              <a:t>Theme ‘Make it Equal’ </a:t>
            </a:r>
            <a:endParaRPr sz="2500">
              <a:highlight>
                <a:schemeClr val="lt1"/>
              </a:highlight>
            </a:endParaRPr>
          </a:p>
          <a:p>
            <a:pPr marL="0" lvl="0" indent="0" algn="l" rtl="0">
              <a:spcBef>
                <a:spcPts val="1000"/>
              </a:spcBef>
              <a:spcAft>
                <a:spcPts val="0"/>
              </a:spcAft>
              <a:buNone/>
            </a:pPr>
            <a:r>
              <a:rPr lang="en-GB" sz="2500">
                <a:highlight>
                  <a:schemeClr val="lt1"/>
                </a:highlight>
              </a:rPr>
              <a:t>from CRONOS3</a:t>
            </a:r>
            <a:endParaRPr sz="2500">
              <a:highlight>
                <a:schemeClr val="lt1"/>
              </a:highlight>
            </a:endParaRPr>
          </a:p>
          <a:p>
            <a:pPr marL="0" lvl="0" indent="0" algn="l" rtl="0">
              <a:spcBef>
                <a:spcPts val="1000"/>
              </a:spcBef>
              <a:spcAft>
                <a:spcPts val="0"/>
              </a:spcAft>
              <a:buNone/>
            </a:pPr>
            <a:endParaRPr sz="2500">
              <a:highlight>
                <a:schemeClr val="lt1"/>
              </a:highlight>
            </a:endParaRPr>
          </a:p>
          <a:p>
            <a:pPr marL="0" lvl="0" indent="0" algn="l" rtl="0">
              <a:spcBef>
                <a:spcPts val="1000"/>
              </a:spcBef>
              <a:spcAft>
                <a:spcPts val="0"/>
              </a:spcAft>
              <a:buNone/>
            </a:pPr>
            <a:endParaRPr sz="2500">
              <a:highlight>
                <a:schemeClr val="lt1"/>
              </a:highlight>
            </a:endParaRPr>
          </a:p>
        </p:txBody>
      </p:sp>
      <p:sp>
        <p:nvSpPr>
          <p:cNvPr id="510" name="Google Shape;510;g35524d5b6f0_1_92"/>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34</a:t>
            </a:fld>
            <a:endParaRPr/>
          </a:p>
        </p:txBody>
      </p:sp>
      <p:pic>
        <p:nvPicPr>
          <p:cNvPr id="511" name="Google Shape;511;g35524d5b6f0_1_92"/>
          <p:cNvPicPr preferRelativeResize="0"/>
          <p:nvPr/>
        </p:nvPicPr>
        <p:blipFill>
          <a:blip r:embed="rId3">
            <a:alphaModFix/>
          </a:blip>
          <a:stretch>
            <a:fillRect/>
          </a:stretch>
        </p:blipFill>
        <p:spPr>
          <a:xfrm>
            <a:off x="4222751" y="243780"/>
            <a:ext cx="7677699" cy="6015975"/>
          </a:xfrm>
          <a:prstGeom prst="rect">
            <a:avLst/>
          </a:prstGeom>
          <a:noFill/>
          <a:ln>
            <a:noFill/>
          </a:ln>
        </p:spPr>
      </p:pic>
      <p:sp>
        <p:nvSpPr>
          <p:cNvPr id="512" name="Google Shape;512;g35524d5b6f0_1_92"/>
          <p:cNvSpPr txBox="1"/>
          <p:nvPr/>
        </p:nvSpPr>
        <p:spPr>
          <a:xfrm>
            <a:off x="98650" y="5289575"/>
            <a:ext cx="4124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hlinkClick r:id="rId4"/>
              </a:rPr>
              <a:t>https://ess.sikt.no/en/theme/a46bcac5-b030-444b-9280-441ec97e1bce/218bcfdb-2c1b-4b2b-b96a-932ed286fb96</a:t>
            </a:r>
            <a:endParaRPr/>
          </a:p>
        </p:txBody>
      </p:sp>
      <p:sp>
        <p:nvSpPr>
          <p:cNvPr id="513" name="Google Shape;513;g35524d5b6f0_1_92"/>
          <p:cNvSpPr/>
          <p:nvPr/>
        </p:nvSpPr>
        <p:spPr>
          <a:xfrm>
            <a:off x="10074800" y="4157850"/>
            <a:ext cx="1522200" cy="2101800"/>
          </a:xfrm>
          <a:prstGeom prst="roundRect">
            <a:avLst>
              <a:gd name="adj" fmla="val 16667"/>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4" name="Google Shape;514;g35524d5b6f0_1_92"/>
          <p:cNvSpPr txBox="1"/>
          <p:nvPr/>
        </p:nvSpPr>
        <p:spPr>
          <a:xfrm>
            <a:off x="8967675" y="6259750"/>
            <a:ext cx="3609300" cy="83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t>arrows lead directly to </a:t>
            </a:r>
            <a:r>
              <a:rPr lang="en-GB" sz="2000" b="1"/>
              <a:t>Variable Viewer</a:t>
            </a:r>
            <a:endParaRPr sz="2000"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35524d5b6f0_1_115"/>
          <p:cNvSpPr txBox="1">
            <a:spLocks noGrp="1"/>
          </p:cNvSpPr>
          <p:nvPr>
            <p:ph type="title"/>
          </p:nvPr>
        </p:nvSpPr>
        <p:spPr>
          <a:xfrm>
            <a:off x="228126" y="955788"/>
            <a:ext cx="105078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CROss-National </a:t>
            </a:r>
            <a:endParaRPr/>
          </a:p>
          <a:p>
            <a:pPr marL="0" lvl="0" indent="0" algn="l" rtl="0">
              <a:spcBef>
                <a:spcPts val="0"/>
              </a:spcBef>
              <a:spcAft>
                <a:spcPts val="0"/>
              </a:spcAft>
              <a:buNone/>
            </a:pPr>
            <a:r>
              <a:rPr lang="en-GB"/>
              <a:t>Online Survey</a:t>
            </a:r>
            <a:endParaRPr/>
          </a:p>
          <a:p>
            <a:pPr marL="0" lvl="0" indent="0" algn="l" rtl="0">
              <a:spcBef>
                <a:spcPts val="0"/>
              </a:spcBef>
              <a:spcAft>
                <a:spcPts val="0"/>
              </a:spcAft>
              <a:buNone/>
            </a:pPr>
            <a:r>
              <a:rPr lang="en-GB"/>
              <a:t>  (CRONOS) </a:t>
            </a:r>
            <a:endParaRPr/>
          </a:p>
        </p:txBody>
      </p:sp>
      <p:sp>
        <p:nvSpPr>
          <p:cNvPr id="521" name="Google Shape;521;g35524d5b6f0_1_115"/>
          <p:cNvSpPr txBox="1">
            <a:spLocks noGrp="1"/>
          </p:cNvSpPr>
          <p:nvPr>
            <p:ph type="body" idx="1"/>
          </p:nvPr>
        </p:nvSpPr>
        <p:spPr>
          <a:xfrm>
            <a:off x="59049" y="2351600"/>
            <a:ext cx="42033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2500">
                <a:highlight>
                  <a:schemeClr val="lt1"/>
                </a:highlight>
              </a:rPr>
              <a:t>w1eq1 - How widespread would you say poverty is in country</a:t>
            </a:r>
            <a:endParaRPr sz="2500">
              <a:highlight>
                <a:schemeClr val="lt1"/>
              </a:highlight>
            </a:endParaRPr>
          </a:p>
          <a:p>
            <a:pPr marL="0" lvl="0" indent="0" algn="l" rtl="0">
              <a:spcBef>
                <a:spcPts val="1000"/>
              </a:spcBef>
              <a:spcAft>
                <a:spcPts val="0"/>
              </a:spcAft>
              <a:buNone/>
            </a:pPr>
            <a:endParaRPr sz="2500">
              <a:highlight>
                <a:schemeClr val="lt1"/>
              </a:highlight>
            </a:endParaRPr>
          </a:p>
          <a:p>
            <a:pPr marL="0" lvl="0" indent="0" algn="l" rtl="0">
              <a:spcBef>
                <a:spcPts val="1000"/>
              </a:spcBef>
              <a:spcAft>
                <a:spcPts val="0"/>
              </a:spcAft>
              <a:buNone/>
            </a:pPr>
            <a:r>
              <a:rPr lang="en-GB" sz="2500">
                <a:highlight>
                  <a:schemeClr val="lt1"/>
                </a:highlight>
              </a:rPr>
              <a:t>How widespread would you say poverty is in [COUNTRY]?</a:t>
            </a:r>
            <a:endParaRPr sz="2500">
              <a:highlight>
                <a:schemeClr val="lt1"/>
              </a:highlight>
            </a:endParaRPr>
          </a:p>
          <a:p>
            <a:pPr marL="0" lvl="0" indent="0" algn="l" rtl="0">
              <a:spcBef>
                <a:spcPts val="1000"/>
              </a:spcBef>
              <a:spcAft>
                <a:spcPts val="0"/>
              </a:spcAft>
              <a:buNone/>
            </a:pPr>
            <a:endParaRPr sz="2500">
              <a:highlight>
                <a:schemeClr val="lt1"/>
              </a:highlight>
            </a:endParaRPr>
          </a:p>
          <a:p>
            <a:pPr marL="0" lvl="0" indent="0" algn="l" rtl="0">
              <a:spcBef>
                <a:spcPts val="1000"/>
              </a:spcBef>
              <a:spcAft>
                <a:spcPts val="0"/>
              </a:spcAft>
              <a:buNone/>
            </a:pPr>
            <a:endParaRPr sz="2500">
              <a:highlight>
                <a:schemeClr val="lt1"/>
              </a:highlight>
            </a:endParaRPr>
          </a:p>
        </p:txBody>
      </p:sp>
      <p:sp>
        <p:nvSpPr>
          <p:cNvPr id="522" name="Google Shape;522;g35524d5b6f0_1_115"/>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35</a:t>
            </a:fld>
            <a:endParaRPr/>
          </a:p>
        </p:txBody>
      </p:sp>
      <p:sp>
        <p:nvSpPr>
          <p:cNvPr id="523" name="Google Shape;523;g35524d5b6f0_1_115"/>
          <p:cNvSpPr txBox="1"/>
          <p:nvPr/>
        </p:nvSpPr>
        <p:spPr>
          <a:xfrm>
            <a:off x="98650" y="5289575"/>
            <a:ext cx="4124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hlinkClick r:id="rId3"/>
              </a:rPr>
              <a:t>https://ess.sikt.no/en/datafile/8e311a9b-6539-4e40-8c7f-aeb0e7b82ab1/60?tab=1&amp;elems=854e5f95-9649-41ad-84ea-3b0b2a78fac6_2</a:t>
            </a:r>
            <a:endParaRPr/>
          </a:p>
        </p:txBody>
      </p:sp>
      <p:pic>
        <p:nvPicPr>
          <p:cNvPr id="524" name="Google Shape;524;g35524d5b6f0_1_115"/>
          <p:cNvPicPr preferRelativeResize="0"/>
          <p:nvPr/>
        </p:nvPicPr>
        <p:blipFill>
          <a:blip r:embed="rId4">
            <a:alphaModFix/>
          </a:blip>
          <a:stretch>
            <a:fillRect/>
          </a:stretch>
        </p:blipFill>
        <p:spPr>
          <a:xfrm>
            <a:off x="5091225" y="243775"/>
            <a:ext cx="6099046" cy="66142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35524d5b6f0_1_40"/>
          <p:cNvSpPr txBox="1">
            <a:spLocks noGrp="1"/>
          </p:cNvSpPr>
          <p:nvPr>
            <p:ph type="title"/>
          </p:nvPr>
        </p:nvSpPr>
        <p:spPr>
          <a:xfrm>
            <a:off x="566426" y="1058375"/>
            <a:ext cx="105078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CROss-National Online Survey  (CRONOS) </a:t>
            </a:r>
            <a:endParaRPr/>
          </a:p>
        </p:txBody>
      </p:sp>
      <p:sp>
        <p:nvSpPr>
          <p:cNvPr id="531" name="Google Shape;531;g35524d5b6f0_1_40"/>
          <p:cNvSpPr txBox="1">
            <a:spLocks noGrp="1"/>
          </p:cNvSpPr>
          <p:nvPr>
            <p:ph type="body" idx="1"/>
          </p:nvPr>
        </p:nvSpPr>
        <p:spPr>
          <a:xfrm>
            <a:off x="566426" y="1721175"/>
            <a:ext cx="5310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2300" b="1">
                <a:solidFill>
                  <a:srgbClr val="141414"/>
                </a:solidFill>
                <a:highlight>
                  <a:schemeClr val="lt1"/>
                </a:highlight>
              </a:rPr>
              <a:t>Data &amp; Documentation Access and conditions</a:t>
            </a:r>
            <a:endParaRPr sz="2300" b="1">
              <a:solidFill>
                <a:srgbClr val="141414"/>
              </a:solidFill>
              <a:highlight>
                <a:schemeClr val="lt1"/>
              </a:highlight>
            </a:endParaRPr>
          </a:p>
          <a:p>
            <a:pPr marL="0" lvl="0" indent="0" algn="l" rtl="0">
              <a:spcBef>
                <a:spcPts val="1000"/>
              </a:spcBef>
              <a:spcAft>
                <a:spcPts val="0"/>
              </a:spcAft>
              <a:buNone/>
            </a:pPr>
            <a:r>
              <a:rPr lang="en-GB" sz="2300">
                <a:solidFill>
                  <a:srgbClr val="141414"/>
                </a:solidFill>
                <a:highlight>
                  <a:schemeClr val="lt1"/>
                </a:highlight>
              </a:rPr>
              <a:t>CRONOS is based on ESS sample and the same rules for using and sharing data and documentation apply to CRONOS</a:t>
            </a:r>
            <a:endParaRPr sz="2300">
              <a:solidFill>
                <a:srgbClr val="141414"/>
              </a:solidFill>
              <a:highlight>
                <a:schemeClr val="lt1"/>
              </a:highlight>
            </a:endParaRPr>
          </a:p>
          <a:p>
            <a:pPr marL="0" lvl="0" indent="0" algn="l" rtl="0">
              <a:spcBef>
                <a:spcPts val="1000"/>
              </a:spcBef>
              <a:spcAft>
                <a:spcPts val="0"/>
              </a:spcAft>
              <a:buNone/>
            </a:pPr>
            <a:endParaRPr sz="1100">
              <a:highlight>
                <a:schemeClr val="accent4"/>
              </a:highlight>
            </a:endParaRPr>
          </a:p>
          <a:p>
            <a:pPr marL="0" lvl="0" indent="0" algn="l" rtl="0">
              <a:spcBef>
                <a:spcPts val="1000"/>
              </a:spcBef>
              <a:spcAft>
                <a:spcPts val="0"/>
              </a:spcAft>
              <a:buNone/>
            </a:pPr>
            <a:endParaRPr sz="1100">
              <a:highlight>
                <a:schemeClr val="accent4"/>
              </a:highlight>
            </a:endParaRPr>
          </a:p>
        </p:txBody>
      </p:sp>
      <p:sp>
        <p:nvSpPr>
          <p:cNvPr id="532" name="Google Shape;532;g35524d5b6f0_1_40"/>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36</a:t>
            </a:fld>
            <a:endParaRPr/>
          </a:p>
        </p:txBody>
      </p:sp>
      <p:pic>
        <p:nvPicPr>
          <p:cNvPr id="533" name="Google Shape;533;g35524d5b6f0_1_40"/>
          <p:cNvPicPr preferRelativeResize="0"/>
          <p:nvPr/>
        </p:nvPicPr>
        <p:blipFill rotWithShape="1">
          <a:blip r:embed="rId3">
            <a:alphaModFix/>
          </a:blip>
          <a:srcRect/>
          <a:stretch/>
        </p:blipFill>
        <p:spPr>
          <a:xfrm>
            <a:off x="6106391" y="1721168"/>
            <a:ext cx="5429827" cy="4374661"/>
          </a:xfrm>
          <a:prstGeom prst="rect">
            <a:avLst/>
          </a:prstGeom>
          <a:noFill/>
          <a:ln>
            <a:noFill/>
          </a:ln>
        </p:spPr>
      </p:pic>
      <p:sp>
        <p:nvSpPr>
          <p:cNvPr id="534" name="Google Shape;534;g35524d5b6f0_1_40"/>
          <p:cNvSpPr txBox="1"/>
          <p:nvPr/>
        </p:nvSpPr>
        <p:spPr>
          <a:xfrm>
            <a:off x="381900" y="5351100"/>
            <a:ext cx="5429700" cy="849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2400" u="sng">
                <a:solidFill>
                  <a:schemeClr val="hlink"/>
                </a:solidFill>
                <a:hlinkClick r:id="rId4"/>
              </a:rPr>
              <a:t>https://www.europeansocialsurvey.org/contact/disclaimer</a:t>
            </a:r>
            <a:endParaRPr sz="1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355bbb954f1_0_54"/>
          <p:cNvSpPr txBox="1">
            <a:spLocks noGrp="1"/>
          </p:cNvSpPr>
          <p:nvPr>
            <p:ph type="title"/>
          </p:nvPr>
        </p:nvSpPr>
        <p:spPr>
          <a:xfrm>
            <a:off x="566426" y="1058375"/>
            <a:ext cx="105078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CRONOS DATA &amp; DOCUMENTATION CITATION</a:t>
            </a:r>
            <a:endParaRPr/>
          </a:p>
        </p:txBody>
      </p:sp>
      <p:sp>
        <p:nvSpPr>
          <p:cNvPr id="541" name="Google Shape;541;g355bbb954f1_0_54"/>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37</a:t>
            </a:fld>
            <a:endParaRPr/>
          </a:p>
        </p:txBody>
      </p:sp>
      <p:pic>
        <p:nvPicPr>
          <p:cNvPr id="542" name="Google Shape;542;g355bbb954f1_0_54"/>
          <p:cNvPicPr preferRelativeResize="0"/>
          <p:nvPr/>
        </p:nvPicPr>
        <p:blipFill>
          <a:blip r:embed="rId3">
            <a:alphaModFix/>
          </a:blip>
          <a:stretch>
            <a:fillRect/>
          </a:stretch>
        </p:blipFill>
        <p:spPr>
          <a:xfrm>
            <a:off x="5704964" y="1721175"/>
            <a:ext cx="6010173" cy="4002478"/>
          </a:xfrm>
          <a:prstGeom prst="rect">
            <a:avLst/>
          </a:prstGeom>
          <a:noFill/>
          <a:ln>
            <a:noFill/>
          </a:ln>
        </p:spPr>
      </p:pic>
      <p:pic>
        <p:nvPicPr>
          <p:cNvPr id="543" name="Google Shape;543;g355bbb954f1_0_54"/>
          <p:cNvPicPr preferRelativeResize="0"/>
          <p:nvPr/>
        </p:nvPicPr>
        <p:blipFill>
          <a:blip r:embed="rId4">
            <a:alphaModFix/>
          </a:blip>
          <a:stretch>
            <a:fillRect/>
          </a:stretch>
        </p:blipFill>
        <p:spPr>
          <a:xfrm>
            <a:off x="161438" y="1721163"/>
            <a:ext cx="7991475" cy="1419225"/>
          </a:xfrm>
          <a:prstGeom prst="rect">
            <a:avLst/>
          </a:prstGeom>
          <a:noFill/>
          <a:ln>
            <a:noFill/>
          </a:ln>
        </p:spPr>
      </p:pic>
      <p:pic>
        <p:nvPicPr>
          <p:cNvPr id="544" name="Google Shape;544;g355bbb954f1_0_54"/>
          <p:cNvPicPr preferRelativeResize="0"/>
          <p:nvPr/>
        </p:nvPicPr>
        <p:blipFill rotWithShape="1">
          <a:blip r:embed="rId5">
            <a:alphaModFix/>
          </a:blip>
          <a:srcRect r="57784"/>
          <a:stretch/>
        </p:blipFill>
        <p:spPr>
          <a:xfrm>
            <a:off x="290043" y="4485400"/>
            <a:ext cx="3265050" cy="1238250"/>
          </a:xfrm>
          <a:prstGeom prst="rect">
            <a:avLst/>
          </a:prstGeom>
          <a:noFill/>
          <a:ln>
            <a:noFill/>
          </a:ln>
        </p:spPr>
      </p:pic>
      <p:sp>
        <p:nvSpPr>
          <p:cNvPr id="545" name="Google Shape;545;g355bbb954f1_0_54"/>
          <p:cNvSpPr txBox="1"/>
          <p:nvPr/>
        </p:nvSpPr>
        <p:spPr>
          <a:xfrm>
            <a:off x="289975" y="3896450"/>
            <a:ext cx="32652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‘Citation’ option on a different place when click on ‘Documentatio’</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g35524d5b6f0_1_129"/>
          <p:cNvSpPr txBox="1">
            <a:spLocks noGrp="1"/>
          </p:cNvSpPr>
          <p:nvPr>
            <p:ph type="title"/>
          </p:nvPr>
        </p:nvSpPr>
        <p:spPr>
          <a:xfrm>
            <a:off x="381925" y="2073225"/>
            <a:ext cx="2880900" cy="2376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European Values Survey (EVS)</a:t>
            </a:r>
            <a:endParaRPr/>
          </a:p>
        </p:txBody>
      </p:sp>
      <p:sp>
        <p:nvSpPr>
          <p:cNvPr id="552" name="Google Shape;552;g35524d5b6f0_1_129"/>
          <p:cNvSpPr txBox="1">
            <a:spLocks noGrp="1"/>
          </p:cNvSpPr>
          <p:nvPr>
            <p:ph type="body" idx="1"/>
          </p:nvPr>
        </p:nvSpPr>
        <p:spPr>
          <a:xfrm>
            <a:off x="566426" y="1721175"/>
            <a:ext cx="5310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sz="2300" b="1">
              <a:solidFill>
                <a:srgbClr val="141414"/>
              </a:solidFill>
              <a:highlight>
                <a:schemeClr val="lt1"/>
              </a:highlight>
            </a:endParaRPr>
          </a:p>
          <a:p>
            <a:pPr marL="0" lvl="0" indent="0" algn="l" rtl="0">
              <a:spcBef>
                <a:spcPts val="1000"/>
              </a:spcBef>
              <a:spcAft>
                <a:spcPts val="0"/>
              </a:spcAft>
              <a:buNone/>
            </a:pPr>
            <a:endParaRPr sz="2300" b="1">
              <a:solidFill>
                <a:srgbClr val="141414"/>
              </a:solidFill>
              <a:highlight>
                <a:schemeClr val="lt1"/>
              </a:highlight>
            </a:endParaRPr>
          </a:p>
          <a:p>
            <a:pPr marL="0" lvl="0" indent="0" algn="l" rtl="0">
              <a:spcBef>
                <a:spcPts val="1000"/>
              </a:spcBef>
              <a:spcAft>
                <a:spcPts val="0"/>
              </a:spcAft>
              <a:buNone/>
            </a:pPr>
            <a:endParaRPr sz="4000" b="1">
              <a:highlight>
                <a:schemeClr val="lt1"/>
              </a:highlight>
            </a:endParaRPr>
          </a:p>
        </p:txBody>
      </p:sp>
      <p:sp>
        <p:nvSpPr>
          <p:cNvPr id="553" name="Google Shape;553;g35524d5b6f0_1_129"/>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38</a:t>
            </a:fld>
            <a:endParaRPr/>
          </a:p>
        </p:txBody>
      </p:sp>
      <p:pic>
        <p:nvPicPr>
          <p:cNvPr id="554" name="Google Shape;554;g35524d5b6f0_1_129"/>
          <p:cNvPicPr preferRelativeResize="0"/>
          <p:nvPr/>
        </p:nvPicPr>
        <p:blipFill rotWithShape="1">
          <a:blip r:embed="rId3">
            <a:alphaModFix/>
          </a:blip>
          <a:srcRect l="9231" t="18695" r="36272" b="5798"/>
          <a:stretch/>
        </p:blipFill>
        <p:spPr>
          <a:xfrm>
            <a:off x="3878000" y="152426"/>
            <a:ext cx="7596048" cy="5919950"/>
          </a:xfrm>
          <a:prstGeom prst="rect">
            <a:avLst/>
          </a:prstGeom>
          <a:noFill/>
          <a:ln>
            <a:noFill/>
          </a:ln>
        </p:spPr>
      </p:pic>
      <p:pic>
        <p:nvPicPr>
          <p:cNvPr id="555" name="Google Shape;555;g35524d5b6f0_1_129"/>
          <p:cNvPicPr preferRelativeResize="0"/>
          <p:nvPr/>
        </p:nvPicPr>
        <p:blipFill>
          <a:blip r:embed="rId4">
            <a:alphaModFix/>
          </a:blip>
          <a:stretch>
            <a:fillRect/>
          </a:stretch>
        </p:blipFill>
        <p:spPr>
          <a:xfrm>
            <a:off x="566413" y="3479938"/>
            <a:ext cx="2143125" cy="21431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35524d5b6f0_1_28"/>
          <p:cNvSpPr txBox="1">
            <a:spLocks noGrp="1"/>
          </p:cNvSpPr>
          <p:nvPr>
            <p:ph type="title"/>
          </p:nvPr>
        </p:nvSpPr>
        <p:spPr>
          <a:xfrm>
            <a:off x="566420" y="1058386"/>
            <a:ext cx="81453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European VAlues Study (EVS) Overview</a:t>
            </a:r>
            <a:endParaRPr/>
          </a:p>
        </p:txBody>
      </p:sp>
      <p:sp>
        <p:nvSpPr>
          <p:cNvPr id="562" name="Google Shape;562;g35524d5b6f0_1_28"/>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39</a:t>
            </a:fld>
            <a:endParaRPr/>
          </a:p>
        </p:txBody>
      </p:sp>
      <p:graphicFrame>
        <p:nvGraphicFramePr>
          <p:cNvPr id="563" name="Google Shape;563;g35524d5b6f0_1_28"/>
          <p:cNvGraphicFramePr/>
          <p:nvPr/>
        </p:nvGraphicFramePr>
        <p:xfrm>
          <a:off x="487401" y="1967650"/>
          <a:ext cx="11217175" cy="3029810"/>
        </p:xfrm>
        <a:graphic>
          <a:graphicData uri="http://schemas.openxmlformats.org/drawingml/2006/table">
            <a:tbl>
              <a:tblPr firstRow="1" bandRow="1">
                <a:noFill/>
                <a:tableStyleId>{A425C25A-DF0C-49D9-9A02-3D9AD079BB82}</a:tableStyleId>
              </a:tblPr>
              <a:tblGrid>
                <a:gridCol w="1552225">
                  <a:extLst>
                    <a:ext uri="{9D8B030D-6E8A-4147-A177-3AD203B41FA5}">
                      <a16:colId xmlns:a16="http://schemas.microsoft.com/office/drawing/2014/main" val="20000"/>
                    </a:ext>
                  </a:extLst>
                </a:gridCol>
                <a:gridCol w="1445975">
                  <a:extLst>
                    <a:ext uri="{9D8B030D-6E8A-4147-A177-3AD203B41FA5}">
                      <a16:colId xmlns:a16="http://schemas.microsoft.com/office/drawing/2014/main" val="20001"/>
                    </a:ext>
                  </a:extLst>
                </a:gridCol>
                <a:gridCol w="1417150">
                  <a:extLst>
                    <a:ext uri="{9D8B030D-6E8A-4147-A177-3AD203B41FA5}">
                      <a16:colId xmlns:a16="http://schemas.microsoft.com/office/drawing/2014/main" val="20002"/>
                    </a:ext>
                  </a:extLst>
                </a:gridCol>
                <a:gridCol w="1435950">
                  <a:extLst>
                    <a:ext uri="{9D8B030D-6E8A-4147-A177-3AD203B41FA5}">
                      <a16:colId xmlns:a16="http://schemas.microsoft.com/office/drawing/2014/main" val="20003"/>
                    </a:ext>
                  </a:extLst>
                </a:gridCol>
                <a:gridCol w="1543525">
                  <a:extLst>
                    <a:ext uri="{9D8B030D-6E8A-4147-A177-3AD203B41FA5}">
                      <a16:colId xmlns:a16="http://schemas.microsoft.com/office/drawing/2014/main" val="20004"/>
                    </a:ext>
                  </a:extLst>
                </a:gridCol>
                <a:gridCol w="1389025">
                  <a:extLst>
                    <a:ext uri="{9D8B030D-6E8A-4147-A177-3AD203B41FA5}">
                      <a16:colId xmlns:a16="http://schemas.microsoft.com/office/drawing/2014/main" val="20005"/>
                    </a:ext>
                  </a:extLst>
                </a:gridCol>
                <a:gridCol w="2433325">
                  <a:extLst>
                    <a:ext uri="{9D8B030D-6E8A-4147-A177-3AD203B41FA5}">
                      <a16:colId xmlns:a16="http://schemas.microsoft.com/office/drawing/2014/main" val="20006"/>
                    </a:ext>
                  </a:extLst>
                </a:gridCol>
              </a:tblGrid>
              <a:tr h="591400">
                <a:tc>
                  <a:txBody>
                    <a:bodyPr/>
                    <a:lstStyle/>
                    <a:p>
                      <a:pPr marL="0" marR="0" lvl="0" indent="0" algn="l" rtl="0">
                        <a:spcBef>
                          <a:spcPts val="0"/>
                        </a:spcBef>
                        <a:spcAft>
                          <a:spcPts val="0"/>
                        </a:spcAft>
                        <a:buNone/>
                      </a:pP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GB">
                          <a:latin typeface="Arial"/>
                          <a:ea typeface="Arial"/>
                          <a:cs typeface="Arial"/>
                          <a:sym typeface="Arial"/>
                        </a:rPr>
                        <a:t>Purpose</a:t>
                      </a:r>
                      <a:endParaRPr i="0">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a:latin typeface="Arial"/>
                          <a:ea typeface="Arial"/>
                          <a:cs typeface="Arial"/>
                          <a:sym typeface="Arial"/>
                        </a:rPr>
                        <a:t>Collection method</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a:latin typeface="Arial"/>
                          <a:ea typeface="Arial"/>
                          <a:cs typeface="Arial"/>
                          <a:sym typeface="Arial"/>
                        </a:rPr>
                        <a:t>Content</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a:latin typeface="Arial"/>
                          <a:ea typeface="Arial"/>
                          <a:cs typeface="Arial"/>
                          <a:sym typeface="Arial"/>
                        </a:rPr>
                        <a:t>Frequency</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a:latin typeface="Arial"/>
                          <a:ea typeface="Arial"/>
                          <a:cs typeface="Arial"/>
                          <a:sym typeface="Arial"/>
                        </a:rPr>
                        <a:t>Sample</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a:latin typeface="Arial"/>
                          <a:ea typeface="Arial"/>
                          <a:cs typeface="Arial"/>
                          <a:sym typeface="Arial"/>
                        </a:rPr>
                        <a:t>Access</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863175">
                <a:tc>
                  <a:txBody>
                    <a:bodyPr/>
                    <a:lstStyle/>
                    <a:p>
                      <a:pPr marL="0" marR="0" lvl="0" indent="0" algn="l" rtl="0">
                        <a:spcBef>
                          <a:spcPts val="0"/>
                        </a:spcBef>
                        <a:spcAft>
                          <a:spcPts val="0"/>
                        </a:spcAft>
                        <a:buNone/>
                      </a:pPr>
                      <a:endParaRPr b="1">
                        <a:latin typeface="Arial"/>
                        <a:ea typeface="Arial"/>
                        <a:cs typeface="Arial"/>
                        <a:sym typeface="Arial"/>
                      </a:endParaRPr>
                    </a:p>
                    <a:p>
                      <a:pPr marL="0" lvl="0" indent="0" algn="l" rtl="0">
                        <a:spcBef>
                          <a:spcPts val="0"/>
                        </a:spcBef>
                        <a:spcAft>
                          <a:spcPts val="0"/>
                        </a:spcAft>
                        <a:buSzPts val="1800"/>
                        <a:buNone/>
                      </a:pPr>
                      <a:r>
                        <a:rPr lang="en-GB" b="1" u="sng">
                          <a:latin typeface="Arial"/>
                          <a:ea typeface="Arial"/>
                          <a:cs typeface="Arial"/>
                          <a:sym typeface="Arial"/>
                          <a:hlinkClick r:id="rId3"/>
                        </a:rPr>
                        <a:t>European </a:t>
                      </a:r>
                      <a:r>
                        <a:rPr lang="en-GB" b="1">
                          <a:latin typeface="Arial"/>
                          <a:ea typeface="Arial"/>
                          <a:cs typeface="Arial"/>
                          <a:sym typeface="Arial"/>
                        </a:rPr>
                        <a:t>Values Study</a:t>
                      </a:r>
                      <a:endParaRPr b="1">
                        <a:latin typeface="Arial"/>
                        <a:ea typeface="Arial"/>
                        <a:cs typeface="Arial"/>
                        <a:sym typeface="Arial"/>
                      </a:endParaRPr>
                    </a:p>
                    <a:p>
                      <a:pPr marL="0" lvl="0" indent="0" algn="l" rtl="0">
                        <a:spcBef>
                          <a:spcPts val="0"/>
                        </a:spcBef>
                        <a:spcAft>
                          <a:spcPts val="0"/>
                        </a:spcAft>
                        <a:buSzPts val="1800"/>
                        <a:buNone/>
                      </a:pPr>
                      <a:r>
                        <a:rPr lang="en-GB" b="1">
                          <a:latin typeface="Arial"/>
                          <a:ea typeface="Arial"/>
                          <a:cs typeface="Arial"/>
                          <a:sym typeface="Arial"/>
                        </a:rPr>
                        <a:t>(EVS)</a:t>
                      </a:r>
                      <a:endParaRPr b="1">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Font typeface="Arial"/>
                        <a:buNone/>
                      </a:pPr>
                      <a:r>
                        <a:rPr lang="en-GB">
                          <a:latin typeface="Arial"/>
                          <a:ea typeface="Arial"/>
                          <a:cs typeface="Arial"/>
                          <a:sym typeface="Arial"/>
                        </a:rPr>
                        <a:t>To explore </a:t>
                      </a:r>
                      <a:r>
                        <a:rPr lang="en-GB" b="1">
                          <a:latin typeface="Arial"/>
                          <a:ea typeface="Arial"/>
                          <a:cs typeface="Arial"/>
                          <a:sym typeface="Arial"/>
                        </a:rPr>
                        <a:t>long-term changes in fundamental human values across Europe</a:t>
                      </a:r>
                      <a:r>
                        <a:rPr lang="en-GB">
                          <a:latin typeface="Arial"/>
                          <a:ea typeface="Arial"/>
                          <a:cs typeface="Arial"/>
                          <a:sym typeface="Arial"/>
                        </a:rPr>
                        <a:t>, such as religion, family, work, politics, and society.</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b="1">
                          <a:latin typeface="Arial"/>
                          <a:ea typeface="Arial"/>
                          <a:cs typeface="Arial"/>
                          <a:sym typeface="Arial"/>
                        </a:rPr>
                        <a:t>Face-to-face interviews, </a:t>
                      </a:r>
                      <a:r>
                        <a:rPr lang="en-GB">
                          <a:latin typeface="Arial"/>
                          <a:ea typeface="Arial"/>
                          <a:cs typeface="Arial"/>
                          <a:sym typeface="Arial"/>
                        </a:rPr>
                        <a:t>using standardized questionnaires across countries</a:t>
                      </a:r>
                      <a:r>
                        <a:rPr lang="en-GB" b="1">
                          <a:latin typeface="Arial"/>
                          <a:ea typeface="Arial"/>
                          <a:cs typeface="Arial"/>
                          <a:sym typeface="Arial"/>
                        </a:rPr>
                        <a:t>;</a:t>
                      </a:r>
                      <a:br>
                        <a:rPr lang="en-GB" b="1">
                          <a:latin typeface="Arial"/>
                          <a:ea typeface="Arial"/>
                          <a:cs typeface="Arial"/>
                          <a:sym typeface="Arial"/>
                        </a:rPr>
                      </a:br>
                      <a:r>
                        <a:rPr lang="en-GB" b="1">
                          <a:latin typeface="Arial"/>
                          <a:ea typeface="Arial"/>
                          <a:cs typeface="Arial"/>
                          <a:sym typeface="Arial"/>
                        </a:rPr>
                        <a:t>in later waves also online or mixed modes</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a:latin typeface="Arial"/>
                          <a:ea typeface="Arial"/>
                          <a:cs typeface="Arial"/>
                          <a:sym typeface="Arial"/>
                        </a:rPr>
                        <a:t>Focused on </a:t>
                      </a:r>
                      <a:r>
                        <a:rPr lang="en-GB" b="1">
                          <a:latin typeface="Arial"/>
                          <a:ea typeface="Arial"/>
                          <a:cs typeface="Arial"/>
                          <a:sym typeface="Arial"/>
                        </a:rPr>
                        <a:t>value systems </a:t>
                      </a:r>
                      <a:r>
                        <a:rPr lang="en-GB">
                          <a:latin typeface="Arial"/>
                          <a:ea typeface="Arial"/>
                          <a:cs typeface="Arial"/>
                          <a:sym typeface="Arial"/>
                        </a:rPr>
                        <a:t>– religion, identity, trust, work, well-being, democracy</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b="1">
                          <a:latin typeface="Arial"/>
                          <a:ea typeface="Arial"/>
                          <a:cs typeface="Arial"/>
                          <a:sym typeface="Arial"/>
                        </a:rPr>
                        <a:t>Approximately every 9 years since 1981 </a:t>
                      </a:r>
                      <a:r>
                        <a:rPr lang="en-GB">
                          <a:latin typeface="Arial"/>
                          <a:ea typeface="Arial"/>
                          <a:cs typeface="Arial"/>
                          <a:sym typeface="Arial"/>
                        </a:rPr>
                        <a:t>(waves in 1981, 1990, 1999, 2008, and 2017–2022)</a:t>
                      </a: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a:latin typeface="Arial"/>
                          <a:ea typeface="Arial"/>
                          <a:cs typeface="Arial"/>
                          <a:sym typeface="Arial"/>
                        </a:rPr>
                        <a:t>Nationally representative samples.</a:t>
                      </a:r>
                      <a:endParaRPr>
                        <a:latin typeface="Arial"/>
                        <a:ea typeface="Arial"/>
                        <a:cs typeface="Arial"/>
                        <a:sym typeface="Arial"/>
                      </a:endParaRPr>
                    </a:p>
                    <a:p>
                      <a:pPr marL="0" marR="0" lvl="0" indent="0" algn="l" rtl="0">
                        <a:spcBef>
                          <a:spcPts val="0"/>
                        </a:spcBef>
                        <a:spcAft>
                          <a:spcPts val="0"/>
                        </a:spcAft>
                        <a:buNone/>
                      </a:pP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a:latin typeface="Arial"/>
                          <a:ea typeface="Arial"/>
                          <a:cs typeface="Arial"/>
                          <a:sym typeface="Arial"/>
                        </a:rPr>
                        <a:t>Access to the data from the European Values Study (EVS) is free of charge but requires registration with GESIS – Leibniz Institute for the Social Sciences.</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4"/>
        <p:cNvGrpSpPr/>
        <p:nvPr/>
      </p:nvGrpSpPr>
      <p:grpSpPr>
        <a:xfrm>
          <a:off x="0" y="0"/>
          <a:ext cx="0" cy="0"/>
          <a:chOff x="0" y="0"/>
          <a:chExt cx="0" cy="0"/>
        </a:xfrm>
      </p:grpSpPr>
      <p:pic>
        <p:nvPicPr>
          <p:cNvPr id="175" name="Google Shape;175;g35634809ef1_0_155" descr="preencoded.png"/>
          <p:cNvPicPr preferRelativeResize="0"/>
          <p:nvPr/>
        </p:nvPicPr>
        <p:blipFill rotWithShape="1">
          <a:blip r:embed="rId3">
            <a:alphaModFix/>
          </a:blip>
          <a:srcRect/>
          <a:stretch/>
        </p:blipFill>
        <p:spPr>
          <a:xfrm>
            <a:off x="10820344" y="5911850"/>
            <a:ext cx="1371593" cy="920630"/>
          </a:xfrm>
          <a:prstGeom prst="rect">
            <a:avLst/>
          </a:prstGeom>
          <a:noFill/>
          <a:ln>
            <a:noFill/>
          </a:ln>
        </p:spPr>
      </p:pic>
      <p:pic>
        <p:nvPicPr>
          <p:cNvPr id="176" name="Google Shape;176;g35634809ef1_0_155" descr="preencoded.png"/>
          <p:cNvPicPr preferRelativeResize="0"/>
          <p:nvPr/>
        </p:nvPicPr>
        <p:blipFill rotWithShape="1">
          <a:blip r:embed="rId4">
            <a:alphaModFix/>
          </a:blip>
          <a:srcRect/>
          <a:stretch/>
        </p:blipFill>
        <p:spPr>
          <a:xfrm>
            <a:off x="11175942" y="6273800"/>
            <a:ext cx="914395" cy="249349"/>
          </a:xfrm>
          <a:prstGeom prst="rect">
            <a:avLst/>
          </a:prstGeom>
          <a:noFill/>
          <a:ln>
            <a:noFill/>
          </a:ln>
        </p:spPr>
      </p:pic>
      <p:pic>
        <p:nvPicPr>
          <p:cNvPr id="177" name="Google Shape;177;g35634809ef1_0_155" descr="preencoded.png"/>
          <p:cNvPicPr preferRelativeResize="0"/>
          <p:nvPr/>
        </p:nvPicPr>
        <p:blipFill rotWithShape="1">
          <a:blip r:embed="rId5">
            <a:alphaModFix/>
          </a:blip>
          <a:srcRect/>
          <a:stretch/>
        </p:blipFill>
        <p:spPr>
          <a:xfrm>
            <a:off x="11484818" y="6332790"/>
            <a:ext cx="78603" cy="131686"/>
          </a:xfrm>
          <a:prstGeom prst="rect">
            <a:avLst/>
          </a:prstGeom>
          <a:noFill/>
          <a:ln>
            <a:noFill/>
          </a:ln>
        </p:spPr>
      </p:pic>
      <p:pic>
        <p:nvPicPr>
          <p:cNvPr id="178" name="Google Shape;178;g35634809ef1_0_155" descr="preencoded.png"/>
          <p:cNvPicPr preferRelativeResize="0"/>
          <p:nvPr/>
        </p:nvPicPr>
        <p:blipFill rotWithShape="1">
          <a:blip r:embed="rId6">
            <a:alphaModFix/>
          </a:blip>
          <a:srcRect/>
          <a:stretch/>
        </p:blipFill>
        <p:spPr>
          <a:xfrm>
            <a:off x="11578200" y="6332885"/>
            <a:ext cx="89780" cy="131480"/>
          </a:xfrm>
          <a:prstGeom prst="rect">
            <a:avLst/>
          </a:prstGeom>
          <a:noFill/>
          <a:ln>
            <a:noFill/>
          </a:ln>
        </p:spPr>
      </p:pic>
      <p:pic>
        <p:nvPicPr>
          <p:cNvPr id="179" name="Google Shape;179;g35634809ef1_0_155" descr="preencoded.png"/>
          <p:cNvPicPr preferRelativeResize="0"/>
          <p:nvPr/>
        </p:nvPicPr>
        <p:blipFill rotWithShape="1">
          <a:blip r:embed="rId7">
            <a:alphaModFix/>
          </a:blip>
          <a:srcRect/>
          <a:stretch/>
        </p:blipFill>
        <p:spPr>
          <a:xfrm>
            <a:off x="11688364" y="6332885"/>
            <a:ext cx="81722" cy="131498"/>
          </a:xfrm>
          <a:prstGeom prst="rect">
            <a:avLst/>
          </a:prstGeom>
          <a:noFill/>
          <a:ln>
            <a:noFill/>
          </a:ln>
        </p:spPr>
      </p:pic>
      <p:pic>
        <p:nvPicPr>
          <p:cNvPr id="180" name="Google Shape;180;g35634809ef1_0_155" descr="preencoded.png"/>
          <p:cNvPicPr preferRelativeResize="0"/>
          <p:nvPr/>
        </p:nvPicPr>
        <p:blipFill rotWithShape="1">
          <a:blip r:embed="rId8">
            <a:alphaModFix/>
          </a:blip>
          <a:srcRect/>
          <a:stretch/>
        </p:blipFill>
        <p:spPr>
          <a:xfrm>
            <a:off x="11783074" y="6332885"/>
            <a:ext cx="81532" cy="131498"/>
          </a:xfrm>
          <a:prstGeom prst="rect">
            <a:avLst/>
          </a:prstGeom>
          <a:noFill/>
          <a:ln>
            <a:noFill/>
          </a:ln>
        </p:spPr>
      </p:pic>
      <p:pic>
        <p:nvPicPr>
          <p:cNvPr id="181" name="Google Shape;181;g35634809ef1_0_155" descr="preencoded.png"/>
          <p:cNvPicPr preferRelativeResize="0"/>
          <p:nvPr/>
        </p:nvPicPr>
        <p:blipFill rotWithShape="1">
          <a:blip r:embed="rId9">
            <a:alphaModFix/>
          </a:blip>
          <a:srcRect/>
          <a:stretch/>
        </p:blipFill>
        <p:spPr>
          <a:xfrm>
            <a:off x="11279944" y="6376654"/>
            <a:ext cx="41526" cy="41402"/>
          </a:xfrm>
          <a:prstGeom prst="rect">
            <a:avLst/>
          </a:prstGeom>
          <a:noFill/>
          <a:ln>
            <a:noFill/>
          </a:ln>
        </p:spPr>
      </p:pic>
      <p:pic>
        <p:nvPicPr>
          <p:cNvPr id="182" name="Google Shape;182;g35634809ef1_0_155" descr="preencoded.png"/>
          <p:cNvPicPr preferRelativeResize="0"/>
          <p:nvPr/>
        </p:nvPicPr>
        <p:blipFill rotWithShape="1">
          <a:blip r:embed="rId10">
            <a:alphaModFix/>
          </a:blip>
          <a:srcRect/>
          <a:stretch/>
        </p:blipFill>
        <p:spPr>
          <a:xfrm>
            <a:off x="11213390" y="6311424"/>
            <a:ext cx="212268" cy="211446"/>
          </a:xfrm>
          <a:prstGeom prst="rect">
            <a:avLst/>
          </a:prstGeom>
          <a:noFill/>
          <a:ln>
            <a:noFill/>
          </a:ln>
        </p:spPr>
      </p:pic>
      <p:pic>
        <p:nvPicPr>
          <p:cNvPr id="183" name="Google Shape;183;g35634809ef1_0_155" descr="preencoded.png"/>
          <p:cNvPicPr preferRelativeResize="0"/>
          <p:nvPr/>
        </p:nvPicPr>
        <p:blipFill rotWithShape="1">
          <a:blip r:embed="rId11">
            <a:alphaModFix/>
          </a:blip>
          <a:srcRect/>
          <a:stretch/>
        </p:blipFill>
        <p:spPr>
          <a:xfrm>
            <a:off x="215899" y="533400"/>
            <a:ext cx="5429222" cy="5796794"/>
          </a:xfrm>
          <a:prstGeom prst="rect">
            <a:avLst/>
          </a:prstGeom>
          <a:noFill/>
          <a:ln>
            <a:noFill/>
          </a:ln>
        </p:spPr>
      </p:pic>
      <p:sp>
        <p:nvSpPr>
          <p:cNvPr id="184" name="Google Shape;184;g35634809ef1_0_155"/>
          <p:cNvSpPr/>
          <p:nvPr/>
        </p:nvSpPr>
        <p:spPr>
          <a:xfrm rot="10800000">
            <a:off x="-101" y="533450"/>
            <a:ext cx="216000" cy="5797500"/>
          </a:xfrm>
          <a:prstGeom prst="rect">
            <a:avLst/>
          </a:prstGeom>
          <a:solidFill>
            <a:srgbClr val="1083D1"/>
          </a:solidFill>
          <a:ln>
            <a:noFill/>
          </a:ln>
        </p:spPr>
        <p:txBody>
          <a:bodyPr spcFirstLastPara="1" wrap="square" lIns="45700" tIns="45700" rIns="45700" bIns="45700" anchor="ctr" anchorCtr="0">
            <a:noAutofit/>
          </a:bodyPr>
          <a:lstStyle/>
          <a:p>
            <a:pPr marL="0" lvl="0" indent="0" algn="l" rtl="0">
              <a:spcBef>
                <a:spcPts val="0"/>
              </a:spcBef>
              <a:spcAft>
                <a:spcPts val="0"/>
              </a:spcAft>
              <a:buNone/>
            </a:pPr>
            <a:endParaRPr/>
          </a:p>
        </p:txBody>
      </p:sp>
      <p:sp>
        <p:nvSpPr>
          <p:cNvPr id="185" name="Google Shape;185;g35634809ef1_0_155"/>
          <p:cNvSpPr/>
          <p:nvPr/>
        </p:nvSpPr>
        <p:spPr>
          <a:xfrm>
            <a:off x="387075" y="1815588"/>
            <a:ext cx="4806900" cy="4333200"/>
          </a:xfrm>
          <a:prstGeom prst="rect">
            <a:avLst/>
          </a:prstGeom>
          <a:noFill/>
          <a:ln>
            <a:noFill/>
          </a:ln>
        </p:spPr>
        <p:txBody>
          <a:bodyPr spcFirstLastPara="1" wrap="square" lIns="0" tIns="0" rIns="0" bIns="0" anchor="t" anchorCtr="0">
            <a:noAutofit/>
          </a:bodyPr>
          <a:lstStyle/>
          <a:p>
            <a:pPr marL="342900" marR="0" lvl="1" indent="-158750" algn="l" rtl="0">
              <a:lnSpc>
                <a:spcPct val="115000"/>
              </a:lnSpc>
              <a:spcBef>
                <a:spcPts val="0"/>
              </a:spcBef>
              <a:spcAft>
                <a:spcPts val="0"/>
              </a:spcAft>
              <a:buClr>
                <a:srgbClr val="052439"/>
              </a:buClr>
              <a:buSzPts val="1500"/>
              <a:buFont typeface="Inter"/>
              <a:buChar char="•"/>
            </a:pPr>
            <a:r>
              <a:rPr lang="en-GB" sz="1500" b="0" i="0" u="none" strike="noStrike" cap="none">
                <a:solidFill>
                  <a:srgbClr val="052439"/>
                </a:solidFill>
                <a:latin typeface="Inter"/>
                <a:ea typeface="Inter"/>
                <a:cs typeface="Inter"/>
                <a:sym typeface="Inter"/>
              </a:rPr>
              <a:t>Descriptions of research data created for social (and health) sciences – metadata on data</a:t>
            </a:r>
            <a:endParaRPr sz="1500" b="0" i="0" u="none" strike="noStrike" cap="none">
              <a:solidFill>
                <a:schemeClr val="dk1"/>
              </a:solidFill>
              <a:latin typeface="Calibri"/>
              <a:ea typeface="Calibri"/>
              <a:cs typeface="Calibri"/>
              <a:sym typeface="Calibri"/>
            </a:endParaRPr>
          </a:p>
          <a:p>
            <a:pPr marL="342900" marR="0" lvl="1" indent="-158750" algn="l" rtl="0">
              <a:lnSpc>
                <a:spcPct val="115000"/>
              </a:lnSpc>
              <a:spcBef>
                <a:spcPts val="1800"/>
              </a:spcBef>
              <a:spcAft>
                <a:spcPts val="0"/>
              </a:spcAft>
              <a:buClr>
                <a:srgbClr val="052439"/>
              </a:buClr>
              <a:buSzPts val="1500"/>
              <a:buFont typeface="Inter"/>
              <a:buChar char="•"/>
            </a:pPr>
            <a:r>
              <a:rPr lang="en-GB" sz="1500" b="0" i="0" u="none" strike="noStrike" cap="none">
                <a:solidFill>
                  <a:srgbClr val="052439"/>
                </a:solidFill>
                <a:latin typeface="Inter"/>
                <a:ea typeface="Inter"/>
                <a:cs typeface="Inter"/>
                <a:sym typeface="Inter"/>
              </a:rPr>
              <a:t>Provided by national social science data archives functioning as service providers for CESSDA ERIC</a:t>
            </a:r>
            <a:endParaRPr sz="1500" b="0" i="0" u="none" strike="noStrike" cap="none">
              <a:solidFill>
                <a:schemeClr val="dk1"/>
              </a:solidFill>
              <a:latin typeface="Calibri"/>
              <a:ea typeface="Calibri"/>
              <a:cs typeface="Calibri"/>
              <a:sym typeface="Calibri"/>
            </a:endParaRPr>
          </a:p>
          <a:p>
            <a:pPr marL="342900" marR="0" lvl="1" indent="-158750" algn="l" rtl="0">
              <a:lnSpc>
                <a:spcPct val="115000"/>
              </a:lnSpc>
              <a:spcBef>
                <a:spcPts val="1800"/>
              </a:spcBef>
              <a:spcAft>
                <a:spcPts val="0"/>
              </a:spcAft>
              <a:buClr>
                <a:srgbClr val="052439"/>
              </a:buClr>
              <a:buSzPts val="1500"/>
              <a:buFont typeface="Inter"/>
              <a:buChar char="•"/>
            </a:pPr>
            <a:r>
              <a:rPr lang="en-GB" sz="1500">
                <a:solidFill>
                  <a:srgbClr val="052439"/>
                </a:solidFill>
                <a:latin typeface="Inter"/>
                <a:ea typeface="Inter"/>
                <a:cs typeface="Inter"/>
                <a:sym typeface="Inter"/>
              </a:rPr>
              <a:t>37</a:t>
            </a:r>
            <a:r>
              <a:rPr lang="en-GB" sz="1500" b="0" i="0" u="none" strike="noStrike" cap="none">
                <a:solidFill>
                  <a:srgbClr val="052439"/>
                </a:solidFill>
                <a:latin typeface="Inter"/>
                <a:ea typeface="Inter"/>
                <a:cs typeface="Inter"/>
                <a:sym typeface="Inter"/>
              </a:rPr>
              <a:t>,000+ datasets described, in various languages, most frequently in English.</a:t>
            </a:r>
            <a:endParaRPr sz="1500" b="0" i="0" u="none" strike="noStrike" cap="none">
              <a:solidFill>
                <a:schemeClr val="dk1"/>
              </a:solidFill>
              <a:latin typeface="Calibri"/>
              <a:ea typeface="Calibri"/>
              <a:cs typeface="Calibri"/>
              <a:sym typeface="Calibri"/>
            </a:endParaRPr>
          </a:p>
          <a:p>
            <a:pPr marL="342900" marR="0" lvl="1" indent="-158750" algn="l" rtl="0">
              <a:lnSpc>
                <a:spcPct val="115000"/>
              </a:lnSpc>
              <a:spcBef>
                <a:spcPts val="1800"/>
              </a:spcBef>
              <a:spcAft>
                <a:spcPts val="0"/>
              </a:spcAft>
              <a:buClr>
                <a:srgbClr val="052439"/>
              </a:buClr>
              <a:buSzPts val="1500"/>
              <a:buFont typeface="Inter"/>
              <a:buChar char="•"/>
            </a:pPr>
            <a:r>
              <a:rPr lang="en-GB" sz="1500" b="0" i="0" u="none" strike="noStrike" cap="none">
                <a:solidFill>
                  <a:srgbClr val="052439"/>
                </a:solidFill>
                <a:latin typeface="Inter"/>
                <a:ea typeface="Inter"/>
                <a:cs typeface="Inter"/>
                <a:sym typeface="Inter"/>
              </a:rPr>
              <a:t>Target users: </a:t>
            </a:r>
            <a:r>
              <a:rPr lang="en-GB" sz="1500">
                <a:solidFill>
                  <a:srgbClr val="052439"/>
                </a:solidFill>
                <a:latin typeface="Inter"/>
                <a:ea typeface="Inter"/>
                <a:cs typeface="Inter"/>
                <a:sym typeface="Inter"/>
              </a:rPr>
              <a:t>r</a:t>
            </a:r>
            <a:r>
              <a:rPr lang="en-GB" sz="1500" b="0" i="0" u="none" strike="noStrike" cap="none">
                <a:solidFill>
                  <a:srgbClr val="052439"/>
                </a:solidFill>
                <a:latin typeface="Inter"/>
                <a:ea typeface="Inter"/>
                <a:cs typeface="Inter"/>
                <a:sym typeface="Inter"/>
              </a:rPr>
              <a:t>esearchers, research communities, students, businesses</a:t>
            </a:r>
            <a:endParaRPr sz="1500" b="0" i="0" u="none" strike="noStrike" cap="none">
              <a:solidFill>
                <a:schemeClr val="dk1"/>
              </a:solidFill>
              <a:latin typeface="Calibri"/>
              <a:ea typeface="Calibri"/>
              <a:cs typeface="Calibri"/>
              <a:sym typeface="Calibri"/>
            </a:endParaRPr>
          </a:p>
          <a:p>
            <a:pPr marL="342900" marR="0" lvl="1" indent="-158750" algn="l" rtl="0">
              <a:lnSpc>
                <a:spcPct val="115000"/>
              </a:lnSpc>
              <a:spcBef>
                <a:spcPts val="1800"/>
              </a:spcBef>
              <a:spcAft>
                <a:spcPts val="0"/>
              </a:spcAft>
              <a:buClr>
                <a:srgbClr val="052439"/>
              </a:buClr>
              <a:buSzPts val="1500"/>
              <a:buFont typeface="Inter"/>
              <a:buChar char="•"/>
            </a:pPr>
            <a:r>
              <a:rPr lang="en-GB" sz="1500" b="0" i="0" u="none" strike="noStrike" cap="none">
                <a:solidFill>
                  <a:srgbClr val="052439"/>
                </a:solidFill>
                <a:latin typeface="Inter"/>
                <a:ea typeface="Inter"/>
                <a:cs typeface="Inter"/>
                <a:sym typeface="Inter"/>
              </a:rPr>
              <a:t>Access to actual data through a link to the national repository web page of the data</a:t>
            </a:r>
            <a:endParaRPr sz="1500" b="0" i="0" u="none" strike="noStrike" cap="none">
              <a:solidFill>
                <a:schemeClr val="dk1"/>
              </a:solidFill>
              <a:latin typeface="Calibri"/>
              <a:ea typeface="Calibri"/>
              <a:cs typeface="Calibri"/>
              <a:sym typeface="Calibri"/>
            </a:endParaRPr>
          </a:p>
          <a:p>
            <a:pPr marL="342900" marR="0" lvl="1" indent="-158750" algn="l" rtl="0">
              <a:lnSpc>
                <a:spcPct val="115000"/>
              </a:lnSpc>
              <a:spcBef>
                <a:spcPts val="1800"/>
              </a:spcBef>
              <a:spcAft>
                <a:spcPts val="0"/>
              </a:spcAft>
              <a:buClr>
                <a:srgbClr val="052439"/>
              </a:buClr>
              <a:buSzPts val="1500"/>
              <a:buFont typeface="Inter"/>
              <a:buChar char="•"/>
            </a:pPr>
            <a:r>
              <a:rPr lang="en-GB" sz="1500" b="0" i="0" u="none" strike="noStrike" cap="none">
                <a:solidFill>
                  <a:srgbClr val="052439"/>
                </a:solidFill>
                <a:latin typeface="Inter"/>
                <a:ea typeface="Inter"/>
                <a:cs typeface="Inter"/>
                <a:sym typeface="Inter"/>
              </a:rPr>
              <a:t>REST API provided</a:t>
            </a:r>
            <a:endParaRPr sz="1500" b="0" i="0" u="none" strike="noStrike" cap="none">
              <a:solidFill>
                <a:schemeClr val="dk1"/>
              </a:solidFill>
              <a:latin typeface="Calibri"/>
              <a:ea typeface="Calibri"/>
              <a:cs typeface="Calibri"/>
              <a:sym typeface="Calibri"/>
            </a:endParaRPr>
          </a:p>
        </p:txBody>
      </p:sp>
      <p:sp>
        <p:nvSpPr>
          <p:cNvPr id="186" name="Google Shape;186;g35634809ef1_0_155"/>
          <p:cNvSpPr/>
          <p:nvPr/>
        </p:nvSpPr>
        <p:spPr>
          <a:xfrm>
            <a:off x="584202" y="920750"/>
            <a:ext cx="3932700" cy="35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2700">
                <a:solidFill>
                  <a:srgbClr val="1083D1"/>
                </a:solidFill>
                <a:latin typeface="Bitter SemiBold"/>
                <a:ea typeface="Bitter SemiBold"/>
                <a:cs typeface="Bitter SemiBold"/>
                <a:sym typeface="Bitter SemiBold"/>
              </a:rPr>
              <a:t>CESSDA Data Catalogue</a:t>
            </a:r>
            <a:endParaRPr sz="2700">
              <a:solidFill>
                <a:schemeClr val="dk1"/>
              </a:solidFill>
              <a:latin typeface="Calibri"/>
              <a:ea typeface="Calibri"/>
              <a:cs typeface="Calibri"/>
              <a:sym typeface="Calibri"/>
            </a:endParaRPr>
          </a:p>
        </p:txBody>
      </p:sp>
      <p:pic>
        <p:nvPicPr>
          <p:cNvPr id="187" name="Google Shape;187;g35634809ef1_0_155" descr="preencoded.png"/>
          <p:cNvPicPr preferRelativeResize="0"/>
          <p:nvPr/>
        </p:nvPicPr>
        <p:blipFill rotWithShape="1">
          <a:blip r:embed="rId12">
            <a:alphaModFix/>
          </a:blip>
          <a:srcRect/>
          <a:stretch/>
        </p:blipFill>
        <p:spPr>
          <a:xfrm>
            <a:off x="6305517" y="0"/>
            <a:ext cx="4806925" cy="1099109"/>
          </a:xfrm>
          <a:prstGeom prst="rect">
            <a:avLst/>
          </a:prstGeom>
          <a:noFill/>
          <a:ln>
            <a:noFill/>
          </a:ln>
        </p:spPr>
      </p:pic>
      <p:pic>
        <p:nvPicPr>
          <p:cNvPr id="188" name="Google Shape;188;g35634809ef1_0_155" descr="preencoded.png"/>
          <p:cNvPicPr preferRelativeResize="0"/>
          <p:nvPr/>
        </p:nvPicPr>
        <p:blipFill rotWithShape="1">
          <a:blip r:embed="rId13">
            <a:alphaModFix/>
          </a:blip>
          <a:srcRect/>
          <a:stretch/>
        </p:blipFill>
        <p:spPr>
          <a:xfrm>
            <a:off x="11188642" y="152400"/>
            <a:ext cx="850955" cy="850972"/>
          </a:xfrm>
          <a:prstGeom prst="rect">
            <a:avLst/>
          </a:prstGeom>
          <a:noFill/>
          <a:ln>
            <a:noFill/>
          </a:ln>
        </p:spPr>
      </p:pic>
      <p:pic>
        <p:nvPicPr>
          <p:cNvPr id="189" name="Google Shape;189;g35634809ef1_0_155" descr="preencoded.png"/>
          <p:cNvPicPr preferRelativeResize="0"/>
          <p:nvPr/>
        </p:nvPicPr>
        <p:blipFill rotWithShape="1">
          <a:blip r:embed="rId14">
            <a:alphaModFix/>
          </a:blip>
          <a:srcRect/>
          <a:stretch/>
        </p:blipFill>
        <p:spPr>
          <a:xfrm>
            <a:off x="11467262" y="397247"/>
            <a:ext cx="293215" cy="366513"/>
          </a:xfrm>
          <a:prstGeom prst="rect">
            <a:avLst/>
          </a:prstGeom>
          <a:noFill/>
          <a:ln>
            <a:noFill/>
          </a:ln>
        </p:spPr>
      </p:pic>
      <p:pic>
        <p:nvPicPr>
          <p:cNvPr id="190" name="Google Shape;190;g35634809ef1_0_155"/>
          <p:cNvPicPr preferRelativeResize="0"/>
          <p:nvPr/>
        </p:nvPicPr>
        <p:blipFill>
          <a:blip r:embed="rId15">
            <a:alphaModFix/>
          </a:blip>
          <a:stretch>
            <a:fillRect/>
          </a:stretch>
        </p:blipFill>
        <p:spPr>
          <a:xfrm>
            <a:off x="6087700" y="820375"/>
            <a:ext cx="6104300" cy="49380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35524d5b6f0_1_145"/>
          <p:cNvSpPr txBox="1">
            <a:spLocks noGrp="1"/>
          </p:cNvSpPr>
          <p:nvPr>
            <p:ph type="title"/>
          </p:nvPr>
        </p:nvSpPr>
        <p:spPr>
          <a:xfrm>
            <a:off x="243500" y="843100"/>
            <a:ext cx="2112300" cy="2007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European </a:t>
            </a:r>
            <a:endParaRPr/>
          </a:p>
          <a:p>
            <a:pPr marL="0" lvl="0" indent="0" algn="l" rtl="0">
              <a:spcBef>
                <a:spcPts val="0"/>
              </a:spcBef>
              <a:spcAft>
                <a:spcPts val="0"/>
              </a:spcAft>
              <a:buNone/>
            </a:pPr>
            <a:r>
              <a:rPr lang="en-GB"/>
              <a:t>Values </a:t>
            </a:r>
            <a:endParaRPr/>
          </a:p>
          <a:p>
            <a:pPr marL="0" lvl="0" indent="0" algn="l" rtl="0">
              <a:spcBef>
                <a:spcPts val="0"/>
              </a:spcBef>
              <a:spcAft>
                <a:spcPts val="0"/>
              </a:spcAft>
              <a:buNone/>
            </a:pPr>
            <a:r>
              <a:rPr lang="en-GB"/>
              <a:t>Study (EVS) Overview</a:t>
            </a:r>
            <a:endParaRPr/>
          </a:p>
        </p:txBody>
      </p:sp>
      <p:sp>
        <p:nvSpPr>
          <p:cNvPr id="570" name="Google Shape;570;g35524d5b6f0_1_145"/>
          <p:cNvSpPr txBox="1">
            <a:spLocks noGrp="1"/>
          </p:cNvSpPr>
          <p:nvPr>
            <p:ph type="body" idx="1"/>
          </p:nvPr>
        </p:nvSpPr>
        <p:spPr>
          <a:xfrm>
            <a:off x="274252" y="3135825"/>
            <a:ext cx="29733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a:t>All documentation available on website.</a:t>
            </a:r>
            <a:endParaRPr/>
          </a:p>
          <a:p>
            <a:pPr marL="0" lvl="0" indent="0" algn="l" rtl="0">
              <a:spcBef>
                <a:spcPts val="1000"/>
              </a:spcBef>
              <a:spcAft>
                <a:spcPts val="0"/>
              </a:spcAft>
              <a:buNone/>
            </a:pPr>
            <a:r>
              <a:rPr lang="en-GB"/>
              <a:t>Datasets can be downloaded on GESIS Data Search portal.</a:t>
            </a:r>
            <a:endParaRPr/>
          </a:p>
          <a:p>
            <a:pPr marL="0" lvl="0" indent="0" algn="l" rtl="0">
              <a:spcBef>
                <a:spcPts val="1000"/>
              </a:spcBef>
              <a:spcAft>
                <a:spcPts val="0"/>
              </a:spcAft>
              <a:buNone/>
            </a:pPr>
            <a:endParaRPr/>
          </a:p>
        </p:txBody>
      </p:sp>
      <p:sp>
        <p:nvSpPr>
          <p:cNvPr id="571" name="Google Shape;571;g35524d5b6f0_1_145"/>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40</a:t>
            </a:fld>
            <a:endParaRPr/>
          </a:p>
        </p:txBody>
      </p:sp>
      <p:pic>
        <p:nvPicPr>
          <p:cNvPr id="572" name="Google Shape;572;g35524d5b6f0_1_145"/>
          <p:cNvPicPr preferRelativeResize="0"/>
          <p:nvPr/>
        </p:nvPicPr>
        <p:blipFill rotWithShape="1">
          <a:blip r:embed="rId3">
            <a:alphaModFix/>
          </a:blip>
          <a:srcRect l="16000" t="13766" r="14342" b="5064"/>
          <a:stretch/>
        </p:blipFill>
        <p:spPr>
          <a:xfrm>
            <a:off x="3407800" y="645825"/>
            <a:ext cx="8492650" cy="55663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35524d5b6f0_1_154"/>
          <p:cNvSpPr txBox="1">
            <a:spLocks noGrp="1"/>
          </p:cNvSpPr>
          <p:nvPr>
            <p:ph type="title"/>
          </p:nvPr>
        </p:nvSpPr>
        <p:spPr>
          <a:xfrm>
            <a:off x="243500" y="843100"/>
            <a:ext cx="2112300" cy="2007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European </a:t>
            </a:r>
            <a:endParaRPr/>
          </a:p>
          <a:p>
            <a:pPr marL="0" lvl="0" indent="0" algn="l" rtl="0">
              <a:spcBef>
                <a:spcPts val="0"/>
              </a:spcBef>
              <a:spcAft>
                <a:spcPts val="0"/>
              </a:spcAft>
              <a:buNone/>
            </a:pPr>
            <a:r>
              <a:rPr lang="en-GB"/>
              <a:t>Values </a:t>
            </a:r>
            <a:endParaRPr/>
          </a:p>
          <a:p>
            <a:pPr marL="0" lvl="0" indent="0" algn="l" rtl="0">
              <a:spcBef>
                <a:spcPts val="0"/>
              </a:spcBef>
              <a:spcAft>
                <a:spcPts val="0"/>
              </a:spcAft>
              <a:buNone/>
            </a:pPr>
            <a:r>
              <a:rPr lang="en-GB"/>
              <a:t>Study (EVS) Overview</a:t>
            </a:r>
            <a:endParaRPr/>
          </a:p>
        </p:txBody>
      </p:sp>
      <p:sp>
        <p:nvSpPr>
          <p:cNvPr id="579" name="Google Shape;579;g35524d5b6f0_1_154"/>
          <p:cNvSpPr txBox="1">
            <a:spLocks noGrp="1"/>
          </p:cNvSpPr>
          <p:nvPr>
            <p:ph type="body" idx="1"/>
          </p:nvPr>
        </p:nvSpPr>
        <p:spPr>
          <a:xfrm>
            <a:off x="274252" y="3135825"/>
            <a:ext cx="29733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2600"/>
              <a:t>All documentation available on website + GESIS.</a:t>
            </a:r>
            <a:endParaRPr sz="2600"/>
          </a:p>
          <a:p>
            <a:pPr marL="0" lvl="0" indent="0" algn="l" rtl="0">
              <a:spcBef>
                <a:spcPts val="1000"/>
              </a:spcBef>
              <a:spcAft>
                <a:spcPts val="0"/>
              </a:spcAft>
              <a:buNone/>
            </a:pPr>
            <a:r>
              <a:rPr lang="en-GB" sz="2600"/>
              <a:t>Datasets can be downloaded on GESIS Data Search portal.</a:t>
            </a:r>
            <a:endParaRPr sz="2600"/>
          </a:p>
          <a:p>
            <a:pPr marL="0" lvl="0" indent="0" algn="l" rtl="0">
              <a:spcBef>
                <a:spcPts val="1000"/>
              </a:spcBef>
              <a:spcAft>
                <a:spcPts val="0"/>
              </a:spcAft>
              <a:buNone/>
            </a:pPr>
            <a:endParaRPr/>
          </a:p>
        </p:txBody>
      </p:sp>
      <p:sp>
        <p:nvSpPr>
          <p:cNvPr id="580" name="Google Shape;580;g35524d5b6f0_1_154"/>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41</a:t>
            </a:fld>
            <a:endParaRPr/>
          </a:p>
        </p:txBody>
      </p:sp>
      <p:pic>
        <p:nvPicPr>
          <p:cNvPr id="581" name="Google Shape;581;g35524d5b6f0_1_154"/>
          <p:cNvPicPr preferRelativeResize="0"/>
          <p:nvPr/>
        </p:nvPicPr>
        <p:blipFill>
          <a:blip r:embed="rId3">
            <a:alphaModFix/>
          </a:blip>
          <a:stretch>
            <a:fillRect/>
          </a:stretch>
        </p:blipFill>
        <p:spPr>
          <a:xfrm>
            <a:off x="3083626" y="381800"/>
            <a:ext cx="8267425" cy="5851901"/>
          </a:xfrm>
          <a:prstGeom prst="rect">
            <a:avLst/>
          </a:prstGeom>
          <a:noFill/>
          <a:ln>
            <a:noFill/>
          </a:ln>
        </p:spPr>
      </p:pic>
      <p:sp>
        <p:nvSpPr>
          <p:cNvPr id="582" name="Google Shape;582;g35524d5b6f0_1_154"/>
          <p:cNvSpPr txBox="1"/>
          <p:nvPr/>
        </p:nvSpPr>
        <p:spPr>
          <a:xfrm>
            <a:off x="1433100" y="6388000"/>
            <a:ext cx="1062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hlinkClick r:id="rId4"/>
              </a:rPr>
              <a:t>https://europeanvaluesstudy.eu/methodology-data-documentation/survey-2017/full-release-evs2017/documentation-survey-2017/</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35524d5b6f0_1_166"/>
          <p:cNvSpPr txBox="1">
            <a:spLocks noGrp="1"/>
          </p:cNvSpPr>
          <p:nvPr>
            <p:ph type="title"/>
          </p:nvPr>
        </p:nvSpPr>
        <p:spPr>
          <a:xfrm>
            <a:off x="2450425" y="146175"/>
            <a:ext cx="10169700" cy="777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European Values Study (EVS) DATA on GESIS SEARCH</a:t>
            </a:r>
            <a:endParaRPr/>
          </a:p>
        </p:txBody>
      </p:sp>
      <p:sp>
        <p:nvSpPr>
          <p:cNvPr id="589" name="Google Shape;589;g35524d5b6f0_1_166"/>
          <p:cNvSpPr txBox="1">
            <a:spLocks noGrp="1"/>
          </p:cNvSpPr>
          <p:nvPr>
            <p:ph type="body" idx="1"/>
          </p:nvPr>
        </p:nvSpPr>
        <p:spPr>
          <a:xfrm>
            <a:off x="274252" y="3135825"/>
            <a:ext cx="29733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sz="2600"/>
          </a:p>
          <a:p>
            <a:pPr marL="0" lvl="0" indent="0" algn="l" rtl="0">
              <a:spcBef>
                <a:spcPts val="1000"/>
              </a:spcBef>
              <a:spcAft>
                <a:spcPts val="0"/>
              </a:spcAft>
              <a:buNone/>
            </a:pPr>
            <a:endParaRPr/>
          </a:p>
        </p:txBody>
      </p:sp>
      <p:sp>
        <p:nvSpPr>
          <p:cNvPr id="590" name="Google Shape;590;g35524d5b6f0_1_166"/>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42</a:t>
            </a:fld>
            <a:endParaRPr/>
          </a:p>
        </p:txBody>
      </p:sp>
      <p:sp>
        <p:nvSpPr>
          <p:cNvPr id="591" name="Google Shape;591;g35524d5b6f0_1_166"/>
          <p:cNvSpPr txBox="1"/>
          <p:nvPr/>
        </p:nvSpPr>
        <p:spPr>
          <a:xfrm>
            <a:off x="5077375" y="6388000"/>
            <a:ext cx="673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592" name="Google Shape;592;g35524d5b6f0_1_166"/>
          <p:cNvPicPr preferRelativeResize="0"/>
          <p:nvPr/>
        </p:nvPicPr>
        <p:blipFill>
          <a:blip r:embed="rId3">
            <a:alphaModFix/>
          </a:blip>
          <a:stretch>
            <a:fillRect/>
          </a:stretch>
        </p:blipFill>
        <p:spPr>
          <a:xfrm>
            <a:off x="582761" y="923775"/>
            <a:ext cx="11026476" cy="6025751"/>
          </a:xfrm>
          <a:prstGeom prst="rect">
            <a:avLst/>
          </a:prstGeom>
          <a:noFill/>
          <a:ln>
            <a:noFill/>
          </a:ln>
        </p:spPr>
      </p:pic>
      <p:sp>
        <p:nvSpPr>
          <p:cNvPr id="593" name="Google Shape;593;g35524d5b6f0_1_166"/>
          <p:cNvSpPr/>
          <p:nvPr/>
        </p:nvSpPr>
        <p:spPr>
          <a:xfrm>
            <a:off x="8839075" y="3050725"/>
            <a:ext cx="2973300" cy="2900100"/>
          </a:xfrm>
          <a:prstGeom prst="roundRect">
            <a:avLst>
              <a:gd name="adj" fmla="val 16667"/>
            </a:avLst>
          </a:prstGeom>
          <a:noFill/>
          <a:ln w="76200" cap="flat" cmpd="sng">
            <a:solidFill>
              <a:srgbClr val="E727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355bbb954f1_0_0"/>
          <p:cNvSpPr txBox="1">
            <a:spLocks noGrp="1"/>
          </p:cNvSpPr>
          <p:nvPr>
            <p:ph type="body" idx="1"/>
          </p:nvPr>
        </p:nvSpPr>
        <p:spPr>
          <a:xfrm>
            <a:off x="274252" y="3135825"/>
            <a:ext cx="29733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sz="2600"/>
          </a:p>
          <a:p>
            <a:pPr marL="0" lvl="0" indent="0" algn="l" rtl="0">
              <a:spcBef>
                <a:spcPts val="1000"/>
              </a:spcBef>
              <a:spcAft>
                <a:spcPts val="0"/>
              </a:spcAft>
              <a:buNone/>
            </a:pPr>
            <a:endParaRPr/>
          </a:p>
        </p:txBody>
      </p:sp>
      <p:sp>
        <p:nvSpPr>
          <p:cNvPr id="600" name="Google Shape;600;g355bbb954f1_0_0"/>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43</a:t>
            </a:fld>
            <a:endParaRPr/>
          </a:p>
        </p:txBody>
      </p:sp>
      <p:sp>
        <p:nvSpPr>
          <p:cNvPr id="601" name="Google Shape;601;g355bbb954f1_0_0"/>
          <p:cNvSpPr txBox="1"/>
          <p:nvPr/>
        </p:nvSpPr>
        <p:spPr>
          <a:xfrm>
            <a:off x="5077375" y="6388000"/>
            <a:ext cx="673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602" name="Google Shape;602;g355bbb954f1_0_0"/>
          <p:cNvPicPr preferRelativeResize="0"/>
          <p:nvPr/>
        </p:nvPicPr>
        <p:blipFill>
          <a:blip r:embed="rId3">
            <a:alphaModFix/>
          </a:blip>
          <a:stretch>
            <a:fillRect/>
          </a:stretch>
        </p:blipFill>
        <p:spPr>
          <a:xfrm>
            <a:off x="5587239" y="373150"/>
            <a:ext cx="5476823" cy="3972201"/>
          </a:xfrm>
          <a:prstGeom prst="rect">
            <a:avLst/>
          </a:prstGeom>
          <a:noFill/>
          <a:ln>
            <a:noFill/>
          </a:ln>
        </p:spPr>
      </p:pic>
      <p:pic>
        <p:nvPicPr>
          <p:cNvPr id="603" name="Google Shape;603;g355bbb954f1_0_0"/>
          <p:cNvPicPr preferRelativeResize="0"/>
          <p:nvPr/>
        </p:nvPicPr>
        <p:blipFill>
          <a:blip r:embed="rId4">
            <a:alphaModFix/>
          </a:blip>
          <a:stretch>
            <a:fillRect/>
          </a:stretch>
        </p:blipFill>
        <p:spPr>
          <a:xfrm>
            <a:off x="2180950" y="1138825"/>
            <a:ext cx="2467450" cy="2630900"/>
          </a:xfrm>
          <a:prstGeom prst="rect">
            <a:avLst/>
          </a:prstGeom>
          <a:noFill/>
          <a:ln>
            <a:noFill/>
          </a:ln>
        </p:spPr>
      </p:pic>
      <p:sp>
        <p:nvSpPr>
          <p:cNvPr id="604" name="Google Shape;604;g355bbb954f1_0_0"/>
          <p:cNvSpPr/>
          <p:nvPr/>
        </p:nvSpPr>
        <p:spPr>
          <a:xfrm>
            <a:off x="2294175" y="1171075"/>
            <a:ext cx="1537800" cy="645900"/>
          </a:xfrm>
          <a:prstGeom prst="rect">
            <a:avLst/>
          </a:prstGeom>
          <a:noFill/>
          <a:ln w="76200" cap="flat" cmpd="sng">
            <a:solidFill>
              <a:srgbClr val="E727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5" name="Google Shape;605;g355bbb954f1_0_0"/>
          <p:cNvSpPr/>
          <p:nvPr/>
        </p:nvSpPr>
        <p:spPr>
          <a:xfrm>
            <a:off x="4800600" y="1816963"/>
            <a:ext cx="861000" cy="4920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6" name="Google Shape;606;g355bbb954f1_0_0"/>
          <p:cNvSpPr/>
          <p:nvPr/>
        </p:nvSpPr>
        <p:spPr>
          <a:xfrm>
            <a:off x="5754075" y="3769725"/>
            <a:ext cx="2537100" cy="4002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07" name="Google Shape;607;g355bbb954f1_0_0"/>
          <p:cNvPicPr preferRelativeResize="0"/>
          <p:nvPr/>
        </p:nvPicPr>
        <p:blipFill>
          <a:blip r:embed="rId5">
            <a:alphaModFix/>
          </a:blip>
          <a:stretch>
            <a:fillRect/>
          </a:stretch>
        </p:blipFill>
        <p:spPr>
          <a:xfrm>
            <a:off x="996950" y="4345350"/>
            <a:ext cx="10797825" cy="2349650"/>
          </a:xfrm>
          <a:prstGeom prst="rect">
            <a:avLst/>
          </a:prstGeom>
          <a:noFill/>
          <a:ln>
            <a:noFill/>
          </a:ln>
        </p:spPr>
      </p:pic>
      <p:sp>
        <p:nvSpPr>
          <p:cNvPr id="608" name="Google Shape;608;g355bbb954f1_0_0"/>
          <p:cNvSpPr txBox="1"/>
          <p:nvPr/>
        </p:nvSpPr>
        <p:spPr>
          <a:xfrm>
            <a:off x="6638450" y="6388000"/>
            <a:ext cx="526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hlinkClick r:id="rId6"/>
              </a:rPr>
              <a:t>https://www.gesis.org/en/institute/data-usage-terms</a:t>
            </a:r>
            <a:endParaRPr/>
          </a:p>
        </p:txBody>
      </p:sp>
      <p:sp>
        <p:nvSpPr>
          <p:cNvPr id="609" name="Google Shape;609;g355bbb954f1_0_0"/>
          <p:cNvSpPr txBox="1">
            <a:spLocks noGrp="1"/>
          </p:cNvSpPr>
          <p:nvPr>
            <p:ph type="title"/>
          </p:nvPr>
        </p:nvSpPr>
        <p:spPr>
          <a:xfrm>
            <a:off x="143950" y="1329800"/>
            <a:ext cx="2467500" cy="2631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EVS </a:t>
            </a:r>
            <a:endParaRPr/>
          </a:p>
          <a:p>
            <a:pPr marL="0" lvl="0" indent="0" algn="l" rtl="0">
              <a:spcBef>
                <a:spcPts val="0"/>
              </a:spcBef>
              <a:spcAft>
                <a:spcPts val="0"/>
              </a:spcAft>
              <a:buNone/>
            </a:pPr>
            <a:r>
              <a:rPr lang="en-GB"/>
              <a:t>DATA  ACCESS</a:t>
            </a:r>
            <a:endParaRPr/>
          </a:p>
          <a:p>
            <a:pPr marL="0" lvl="0" indent="0" algn="l" rtl="0">
              <a:spcBef>
                <a:spcPts val="0"/>
              </a:spcBef>
              <a:spcAft>
                <a:spcPts val="0"/>
              </a:spcAft>
              <a:buNone/>
            </a:pPr>
            <a:r>
              <a:rPr lang="en-GB"/>
              <a:t>on GESIS SEARCH</a:t>
            </a:r>
            <a:endParaRPr/>
          </a:p>
          <a:p>
            <a:pPr marL="0" lvl="0" indent="0" algn="l" rtl="0">
              <a:spcBef>
                <a:spcPts val="0"/>
              </a:spcBef>
              <a:spcAft>
                <a:spcPts val="0"/>
              </a:spcAft>
              <a:buNone/>
            </a:pPr>
            <a:endParaRPr sz="2700" b="0"/>
          </a:p>
        </p:txBody>
      </p:sp>
      <p:sp>
        <p:nvSpPr>
          <p:cNvPr id="610" name="Google Shape;610;g355bbb954f1_0_0"/>
          <p:cNvSpPr txBox="1"/>
          <p:nvPr/>
        </p:nvSpPr>
        <p:spPr>
          <a:xfrm>
            <a:off x="8911225" y="4480750"/>
            <a:ext cx="2274000" cy="932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2700">
                <a:solidFill>
                  <a:schemeClr val="dk1"/>
                </a:solidFill>
              </a:rPr>
              <a:t>Check for </a:t>
            </a:r>
            <a:endParaRPr sz="2700">
              <a:solidFill>
                <a:schemeClr val="dk1"/>
              </a:solidFill>
            </a:endParaRPr>
          </a:p>
          <a:p>
            <a:pPr marL="0" lvl="0" indent="0" algn="l" rtl="0">
              <a:lnSpc>
                <a:spcPct val="90000"/>
              </a:lnSpc>
              <a:spcBef>
                <a:spcPts val="0"/>
              </a:spcBef>
              <a:spcAft>
                <a:spcPts val="0"/>
              </a:spcAft>
              <a:buNone/>
            </a:pPr>
            <a:r>
              <a:rPr lang="en-GB" sz="2700">
                <a:solidFill>
                  <a:schemeClr val="dk1"/>
                </a:solidFill>
              </a:rPr>
              <a:t>every dataset</a:t>
            </a:r>
            <a:endParaRPr/>
          </a:p>
        </p:txBody>
      </p:sp>
      <p:sp>
        <p:nvSpPr>
          <p:cNvPr id="611" name="Google Shape;611;g355bbb954f1_0_0"/>
          <p:cNvSpPr/>
          <p:nvPr/>
        </p:nvSpPr>
        <p:spPr>
          <a:xfrm>
            <a:off x="7536400" y="1031325"/>
            <a:ext cx="2274000" cy="4002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356153ac9b1_0_98"/>
          <p:cNvSpPr txBox="1">
            <a:spLocks noGrp="1"/>
          </p:cNvSpPr>
          <p:nvPr>
            <p:ph type="body" idx="1"/>
          </p:nvPr>
        </p:nvSpPr>
        <p:spPr>
          <a:xfrm>
            <a:off x="274252" y="3135825"/>
            <a:ext cx="29733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sz="2600"/>
          </a:p>
          <a:p>
            <a:pPr marL="0" lvl="0" indent="0" algn="l" rtl="0">
              <a:spcBef>
                <a:spcPts val="1000"/>
              </a:spcBef>
              <a:spcAft>
                <a:spcPts val="0"/>
              </a:spcAft>
              <a:buNone/>
            </a:pPr>
            <a:endParaRPr/>
          </a:p>
        </p:txBody>
      </p:sp>
      <p:sp>
        <p:nvSpPr>
          <p:cNvPr id="618" name="Google Shape;618;g356153ac9b1_0_98"/>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44</a:t>
            </a:fld>
            <a:endParaRPr/>
          </a:p>
        </p:txBody>
      </p:sp>
      <p:sp>
        <p:nvSpPr>
          <p:cNvPr id="619" name="Google Shape;619;g356153ac9b1_0_98"/>
          <p:cNvSpPr txBox="1"/>
          <p:nvPr/>
        </p:nvSpPr>
        <p:spPr>
          <a:xfrm>
            <a:off x="5077375" y="6388000"/>
            <a:ext cx="673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20" name="Google Shape;620;g356153ac9b1_0_98"/>
          <p:cNvSpPr txBox="1">
            <a:spLocks noGrp="1"/>
          </p:cNvSpPr>
          <p:nvPr>
            <p:ph type="title"/>
          </p:nvPr>
        </p:nvSpPr>
        <p:spPr>
          <a:xfrm>
            <a:off x="274250" y="883875"/>
            <a:ext cx="10622700" cy="93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EVS DATA  ACCESS on </a:t>
            </a:r>
            <a:endParaRPr/>
          </a:p>
          <a:p>
            <a:pPr marL="0" lvl="0" indent="0" algn="l" rtl="0">
              <a:spcBef>
                <a:spcPts val="0"/>
              </a:spcBef>
              <a:spcAft>
                <a:spcPts val="0"/>
              </a:spcAft>
              <a:buNone/>
            </a:pPr>
            <a:r>
              <a:rPr lang="en-GB"/>
              <a:t>GESIS SEARCH </a:t>
            </a:r>
            <a:endParaRPr/>
          </a:p>
          <a:p>
            <a:pPr marL="0" lvl="0" indent="0" algn="l" rtl="0">
              <a:spcBef>
                <a:spcPts val="0"/>
              </a:spcBef>
              <a:spcAft>
                <a:spcPts val="0"/>
              </a:spcAft>
              <a:buNone/>
            </a:pPr>
            <a:r>
              <a:rPr lang="en-GB"/>
              <a:t>- Login/registration</a:t>
            </a:r>
            <a:endParaRPr/>
          </a:p>
          <a:p>
            <a:pPr marL="0" lvl="0" indent="0" algn="l" rtl="0">
              <a:spcBef>
                <a:spcPts val="0"/>
              </a:spcBef>
              <a:spcAft>
                <a:spcPts val="0"/>
              </a:spcAft>
              <a:buNone/>
            </a:pPr>
            <a:endParaRPr sz="2700" b="0"/>
          </a:p>
        </p:txBody>
      </p:sp>
      <p:pic>
        <p:nvPicPr>
          <p:cNvPr id="621" name="Google Shape;621;g356153ac9b1_0_98"/>
          <p:cNvPicPr preferRelativeResize="0"/>
          <p:nvPr/>
        </p:nvPicPr>
        <p:blipFill>
          <a:blip r:embed="rId3">
            <a:alphaModFix/>
          </a:blip>
          <a:stretch>
            <a:fillRect/>
          </a:stretch>
        </p:blipFill>
        <p:spPr>
          <a:xfrm>
            <a:off x="6797000" y="243775"/>
            <a:ext cx="5103450" cy="6554951"/>
          </a:xfrm>
          <a:prstGeom prst="rect">
            <a:avLst/>
          </a:prstGeom>
          <a:noFill/>
          <a:ln>
            <a:noFill/>
          </a:ln>
        </p:spPr>
      </p:pic>
      <p:sp>
        <p:nvSpPr>
          <p:cNvPr id="622" name="Google Shape;622;g356153ac9b1_0_98"/>
          <p:cNvSpPr txBox="1"/>
          <p:nvPr/>
        </p:nvSpPr>
        <p:spPr>
          <a:xfrm>
            <a:off x="274250" y="5708975"/>
            <a:ext cx="58146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hlinkClick r:id="rId4"/>
              </a:rPr>
              <a:t>https://login.gesis.org/realms/gesis/login-actions/registration?client_id=gesis-gws-client&amp;tab_id=RnsDceVVudY&amp;client_data=eyJydSI6Imh0dHBzOi8vc2VhcmNoLmdlc2lzLm9yZy9yZXNlYXJjaF9kYXRhL1pBNzUwMj9sYW5nPWVuIiwicnQiOiJjb2RlIiwicm0iOiJmcmFnbWVudCIsInN0IjoiNTQ1NjJmYTYtNGI0Ni00NGQ3LThmZTYtYzM4ZGVlNjdkNTg1In0</a:t>
            </a:r>
            <a:r>
              <a:rPr lang="en-GB"/>
              <a:t> </a:t>
            </a:r>
            <a:endParaRPr/>
          </a:p>
        </p:txBody>
      </p:sp>
      <p:pic>
        <p:nvPicPr>
          <p:cNvPr id="623" name="Google Shape;623;g356153ac9b1_0_98"/>
          <p:cNvPicPr preferRelativeResize="0"/>
          <p:nvPr/>
        </p:nvPicPr>
        <p:blipFill rotWithShape="1">
          <a:blip r:embed="rId5">
            <a:alphaModFix/>
          </a:blip>
          <a:srcRect r="11917"/>
          <a:stretch/>
        </p:blipFill>
        <p:spPr>
          <a:xfrm>
            <a:off x="274250" y="2472138"/>
            <a:ext cx="6608324" cy="25812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355bbb954f1_0_22"/>
          <p:cNvSpPr txBox="1">
            <a:spLocks noGrp="1"/>
          </p:cNvSpPr>
          <p:nvPr>
            <p:ph type="body" idx="1"/>
          </p:nvPr>
        </p:nvSpPr>
        <p:spPr>
          <a:xfrm>
            <a:off x="506477" y="4277250"/>
            <a:ext cx="29733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2500"/>
              <a:t>GESIS provides pre-formatted citation options for each dataset.</a:t>
            </a:r>
            <a:endParaRPr sz="2500"/>
          </a:p>
        </p:txBody>
      </p:sp>
      <p:sp>
        <p:nvSpPr>
          <p:cNvPr id="630" name="Google Shape;630;g355bbb954f1_0_22"/>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45</a:t>
            </a:fld>
            <a:endParaRPr/>
          </a:p>
        </p:txBody>
      </p:sp>
      <p:sp>
        <p:nvSpPr>
          <p:cNvPr id="631" name="Google Shape;631;g355bbb954f1_0_22"/>
          <p:cNvSpPr txBox="1"/>
          <p:nvPr/>
        </p:nvSpPr>
        <p:spPr>
          <a:xfrm>
            <a:off x="5077375" y="6388000"/>
            <a:ext cx="673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632" name="Google Shape;632;g355bbb954f1_0_22"/>
          <p:cNvPicPr preferRelativeResize="0"/>
          <p:nvPr/>
        </p:nvPicPr>
        <p:blipFill>
          <a:blip r:embed="rId3">
            <a:alphaModFix/>
          </a:blip>
          <a:stretch>
            <a:fillRect/>
          </a:stretch>
        </p:blipFill>
        <p:spPr>
          <a:xfrm>
            <a:off x="1012325" y="1061925"/>
            <a:ext cx="2467450" cy="2630900"/>
          </a:xfrm>
          <a:prstGeom prst="rect">
            <a:avLst/>
          </a:prstGeom>
          <a:noFill/>
          <a:ln>
            <a:noFill/>
          </a:ln>
        </p:spPr>
      </p:pic>
      <p:sp>
        <p:nvSpPr>
          <p:cNvPr id="633" name="Google Shape;633;g355bbb954f1_0_22"/>
          <p:cNvSpPr/>
          <p:nvPr/>
        </p:nvSpPr>
        <p:spPr>
          <a:xfrm>
            <a:off x="1012325" y="2954775"/>
            <a:ext cx="1537800" cy="645900"/>
          </a:xfrm>
          <a:prstGeom prst="rect">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4" name="Google Shape;634;g355bbb954f1_0_22"/>
          <p:cNvSpPr/>
          <p:nvPr/>
        </p:nvSpPr>
        <p:spPr>
          <a:xfrm>
            <a:off x="13811450" y="5013250"/>
            <a:ext cx="2537100" cy="400200"/>
          </a:xfrm>
          <a:prstGeom prst="rect">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5" name="Google Shape;635;g355bbb954f1_0_22"/>
          <p:cNvSpPr txBox="1">
            <a:spLocks noGrp="1"/>
          </p:cNvSpPr>
          <p:nvPr>
            <p:ph type="title"/>
          </p:nvPr>
        </p:nvSpPr>
        <p:spPr>
          <a:xfrm>
            <a:off x="2973250" y="243775"/>
            <a:ext cx="7101600" cy="129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EVS DATA CITATION</a:t>
            </a:r>
            <a:endParaRPr/>
          </a:p>
          <a:p>
            <a:pPr marL="0" lvl="0" indent="0" algn="l" rtl="0">
              <a:spcBef>
                <a:spcPts val="0"/>
              </a:spcBef>
              <a:spcAft>
                <a:spcPts val="0"/>
              </a:spcAft>
              <a:buNone/>
            </a:pPr>
            <a:endParaRPr sz="2700" b="0"/>
          </a:p>
        </p:txBody>
      </p:sp>
      <p:pic>
        <p:nvPicPr>
          <p:cNvPr id="636" name="Google Shape;636;g355bbb954f1_0_22"/>
          <p:cNvPicPr preferRelativeResize="0"/>
          <p:nvPr/>
        </p:nvPicPr>
        <p:blipFill>
          <a:blip r:embed="rId4">
            <a:alphaModFix/>
          </a:blip>
          <a:stretch>
            <a:fillRect/>
          </a:stretch>
        </p:blipFill>
        <p:spPr>
          <a:xfrm>
            <a:off x="3866250" y="1385088"/>
            <a:ext cx="7238800" cy="378527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g35524d5b6f0_1_175"/>
          <p:cNvSpPr txBox="1">
            <a:spLocks noGrp="1"/>
          </p:cNvSpPr>
          <p:nvPr>
            <p:ph type="title"/>
          </p:nvPr>
        </p:nvSpPr>
        <p:spPr>
          <a:xfrm>
            <a:off x="243500" y="843100"/>
            <a:ext cx="2112300" cy="2007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European </a:t>
            </a:r>
            <a:endParaRPr/>
          </a:p>
          <a:p>
            <a:pPr marL="0" lvl="0" indent="0" algn="l" rtl="0">
              <a:spcBef>
                <a:spcPts val="0"/>
              </a:spcBef>
              <a:spcAft>
                <a:spcPts val="0"/>
              </a:spcAft>
              <a:buNone/>
            </a:pPr>
            <a:r>
              <a:rPr lang="en-GB"/>
              <a:t>Values </a:t>
            </a:r>
            <a:endParaRPr/>
          </a:p>
          <a:p>
            <a:pPr marL="0" lvl="0" indent="0" algn="l" rtl="0">
              <a:spcBef>
                <a:spcPts val="0"/>
              </a:spcBef>
              <a:spcAft>
                <a:spcPts val="0"/>
              </a:spcAft>
              <a:buNone/>
            </a:pPr>
            <a:r>
              <a:rPr lang="en-GB"/>
              <a:t>Study (EVS) </a:t>
            </a:r>
            <a:endParaRPr/>
          </a:p>
        </p:txBody>
      </p:sp>
      <p:sp>
        <p:nvSpPr>
          <p:cNvPr id="643" name="Google Shape;643;g35524d5b6f0_1_175"/>
          <p:cNvSpPr txBox="1">
            <a:spLocks noGrp="1"/>
          </p:cNvSpPr>
          <p:nvPr>
            <p:ph type="body" idx="1"/>
          </p:nvPr>
        </p:nvSpPr>
        <p:spPr>
          <a:xfrm>
            <a:off x="274252" y="3135825"/>
            <a:ext cx="29733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2600"/>
              <a:t>World map - </a:t>
            </a:r>
            <a:br>
              <a:rPr lang="en-GB" sz="2600"/>
            </a:br>
            <a:r>
              <a:rPr lang="en-GB" sz="2600"/>
              <a:t>value </a:t>
            </a:r>
            <a:br>
              <a:rPr lang="en-GB" sz="2600"/>
            </a:br>
            <a:r>
              <a:rPr lang="en-GB" sz="2600"/>
              <a:t>change </a:t>
            </a:r>
            <a:endParaRPr sz="2600"/>
          </a:p>
          <a:p>
            <a:pPr marL="0" lvl="0" indent="0" algn="l" rtl="0">
              <a:spcBef>
                <a:spcPts val="1000"/>
              </a:spcBef>
              <a:spcAft>
                <a:spcPts val="0"/>
              </a:spcAft>
              <a:buNone/>
            </a:pPr>
            <a:endParaRPr/>
          </a:p>
        </p:txBody>
      </p:sp>
      <p:sp>
        <p:nvSpPr>
          <p:cNvPr id="644" name="Google Shape;644;g35524d5b6f0_1_175"/>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46</a:t>
            </a:fld>
            <a:endParaRPr/>
          </a:p>
        </p:txBody>
      </p:sp>
      <p:sp>
        <p:nvSpPr>
          <p:cNvPr id="645" name="Google Shape;645;g35524d5b6f0_1_175"/>
          <p:cNvSpPr txBox="1"/>
          <p:nvPr/>
        </p:nvSpPr>
        <p:spPr>
          <a:xfrm>
            <a:off x="3540250" y="6457800"/>
            <a:ext cx="1062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hlinkClick r:id="rId3"/>
              </a:rPr>
              <a:t>https://europeanvaluesstudy.eu/methodology-data-documentation/maps/</a:t>
            </a:r>
            <a:endParaRPr/>
          </a:p>
        </p:txBody>
      </p:sp>
      <p:pic>
        <p:nvPicPr>
          <p:cNvPr id="646" name="Google Shape;646;g35524d5b6f0_1_175"/>
          <p:cNvPicPr preferRelativeResize="0"/>
          <p:nvPr/>
        </p:nvPicPr>
        <p:blipFill>
          <a:blip r:embed="rId4">
            <a:alphaModFix/>
          </a:blip>
          <a:stretch>
            <a:fillRect/>
          </a:stretch>
        </p:blipFill>
        <p:spPr>
          <a:xfrm>
            <a:off x="2160575" y="492550"/>
            <a:ext cx="9739874" cy="56181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355afe60121_0_7"/>
          <p:cNvSpPr txBox="1">
            <a:spLocks noGrp="1"/>
          </p:cNvSpPr>
          <p:nvPr>
            <p:ph type="title"/>
          </p:nvPr>
        </p:nvSpPr>
        <p:spPr>
          <a:xfrm>
            <a:off x="566420" y="1058386"/>
            <a:ext cx="81453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About GGS </a:t>
            </a:r>
            <a:endParaRPr/>
          </a:p>
        </p:txBody>
      </p:sp>
      <p:sp>
        <p:nvSpPr>
          <p:cNvPr id="653" name="Google Shape;653;g355afe60121_0_7"/>
          <p:cNvSpPr txBox="1">
            <a:spLocks noGrp="1"/>
          </p:cNvSpPr>
          <p:nvPr>
            <p:ph type="body" idx="1"/>
          </p:nvPr>
        </p:nvSpPr>
        <p:spPr>
          <a:xfrm>
            <a:off x="399100" y="1721175"/>
            <a:ext cx="11501400" cy="43512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GB" sz="2000"/>
              <a:t>The </a:t>
            </a:r>
            <a:r>
              <a:rPr lang="en-GB" sz="2000" b="1"/>
              <a:t>Gender and Generations Survey (GGS)</a:t>
            </a:r>
            <a:r>
              <a:rPr lang="en-GB" sz="2000"/>
              <a:t> is a large-scale, </a:t>
            </a:r>
            <a:r>
              <a:rPr lang="en-GB" sz="2000" b="1"/>
              <a:t>longitudinal </a:t>
            </a:r>
            <a:r>
              <a:rPr lang="en-GB" sz="2000"/>
              <a:t>study conducted across </a:t>
            </a:r>
            <a:r>
              <a:rPr lang="en-GB" sz="2000" b="1"/>
              <a:t>multiple countries</a:t>
            </a:r>
            <a:r>
              <a:rPr lang="en-GB" sz="2000"/>
              <a:t>, focusing on relationships, family dynamics, and demographic behavior. </a:t>
            </a:r>
            <a:endParaRPr sz="2000"/>
          </a:p>
          <a:p>
            <a:pPr marL="0" lvl="0" indent="0" algn="l" rtl="0">
              <a:lnSpc>
                <a:spcPct val="115000"/>
              </a:lnSpc>
              <a:spcBef>
                <a:spcPts val="1000"/>
              </a:spcBef>
              <a:spcAft>
                <a:spcPts val="0"/>
              </a:spcAft>
              <a:buNone/>
            </a:pPr>
            <a:r>
              <a:rPr lang="en-GB" sz="2000"/>
              <a:t>It collects data on fertility, partnership, parenting, ageing, and intergenerational exchanges, with a special focus on gender roles and how they evolve across generations. </a:t>
            </a:r>
            <a:endParaRPr sz="2000"/>
          </a:p>
          <a:p>
            <a:pPr marL="0" lvl="0" indent="0" algn="l" rtl="0">
              <a:lnSpc>
                <a:spcPct val="115000"/>
              </a:lnSpc>
              <a:spcBef>
                <a:spcPts val="1000"/>
              </a:spcBef>
              <a:spcAft>
                <a:spcPts val="0"/>
              </a:spcAft>
              <a:buNone/>
            </a:pPr>
            <a:r>
              <a:rPr lang="en-GB" sz="2000"/>
              <a:t>The GGS is part of the Generations and Gender Programme (GGP), coordinated by a consortium of international research institutions, and aims to inform social policy and understand population change in developed countries.</a:t>
            </a:r>
            <a:endParaRPr sz="2000"/>
          </a:p>
          <a:p>
            <a:pPr marL="0" lvl="0" indent="0" algn="l" rtl="0">
              <a:lnSpc>
                <a:spcPct val="115000"/>
              </a:lnSpc>
              <a:spcBef>
                <a:spcPts val="1000"/>
              </a:spcBef>
              <a:spcAft>
                <a:spcPts val="0"/>
              </a:spcAft>
              <a:buNone/>
            </a:pPr>
            <a:r>
              <a:rPr lang="en-GB" sz="2000"/>
              <a:t>Started in 2000 by UNECE				Both genders in the sample, age 18-79 </a:t>
            </a:r>
            <a:endParaRPr sz="2000"/>
          </a:p>
          <a:p>
            <a:pPr marL="0" lvl="0" indent="0" algn="l" rtl="0">
              <a:lnSpc>
                <a:spcPct val="115000"/>
              </a:lnSpc>
              <a:spcBef>
                <a:spcPts val="1000"/>
              </a:spcBef>
              <a:spcAft>
                <a:spcPts val="0"/>
              </a:spcAft>
              <a:buNone/>
            </a:pPr>
            <a:r>
              <a:rPr lang="en-GB" sz="2000"/>
              <a:t>Coordinated by NIDI since 2009			Longitudinal (3 Y interval); </a:t>
            </a:r>
            <a:endParaRPr sz="2000"/>
          </a:p>
          <a:p>
            <a:pPr marL="4114800" lvl="0" indent="457200" algn="l" rtl="0">
              <a:lnSpc>
                <a:spcPct val="115000"/>
              </a:lnSpc>
              <a:spcBef>
                <a:spcPts val="1000"/>
              </a:spcBef>
              <a:spcAft>
                <a:spcPts val="0"/>
              </a:spcAft>
              <a:buNone/>
            </a:pPr>
            <a:r>
              <a:rPr lang="en-GB" sz="2000"/>
              <a:t>More than 20 countries (beyond EU)</a:t>
            </a:r>
            <a:endParaRPr sz="2000"/>
          </a:p>
        </p:txBody>
      </p:sp>
      <p:sp>
        <p:nvSpPr>
          <p:cNvPr id="654" name="Google Shape;654;g355afe60121_0_7"/>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47</a:t>
            </a:fld>
            <a:endParaRPr/>
          </a:p>
        </p:txBody>
      </p:sp>
      <p:pic>
        <p:nvPicPr>
          <p:cNvPr id="655" name="Google Shape;655;g355afe60121_0_7"/>
          <p:cNvPicPr preferRelativeResize="0"/>
          <p:nvPr/>
        </p:nvPicPr>
        <p:blipFill>
          <a:blip r:embed="rId3">
            <a:alphaModFix/>
          </a:blip>
          <a:stretch>
            <a:fillRect/>
          </a:stretch>
        </p:blipFill>
        <p:spPr>
          <a:xfrm>
            <a:off x="3909925" y="563075"/>
            <a:ext cx="5296025" cy="720925"/>
          </a:xfrm>
          <a:prstGeom prst="rect">
            <a:avLst/>
          </a:prstGeom>
          <a:noFill/>
          <a:ln>
            <a:noFill/>
          </a:ln>
        </p:spPr>
      </p:pic>
      <p:pic>
        <p:nvPicPr>
          <p:cNvPr id="656" name="Google Shape;656;g355afe60121_0_7"/>
          <p:cNvPicPr preferRelativeResize="0"/>
          <p:nvPr/>
        </p:nvPicPr>
        <p:blipFill>
          <a:blip r:embed="rId4">
            <a:alphaModFix/>
          </a:blip>
          <a:stretch>
            <a:fillRect/>
          </a:stretch>
        </p:blipFill>
        <p:spPr>
          <a:xfrm>
            <a:off x="399100" y="5818800"/>
            <a:ext cx="5519034" cy="4808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355afe60121_0_98"/>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48</a:t>
            </a:fld>
            <a:endParaRPr/>
          </a:p>
        </p:txBody>
      </p:sp>
      <p:pic>
        <p:nvPicPr>
          <p:cNvPr id="663" name="Google Shape;663;g355afe60121_0_98"/>
          <p:cNvPicPr preferRelativeResize="0"/>
          <p:nvPr/>
        </p:nvPicPr>
        <p:blipFill>
          <a:blip r:embed="rId3">
            <a:alphaModFix/>
          </a:blip>
          <a:stretch>
            <a:fillRect/>
          </a:stretch>
        </p:blipFill>
        <p:spPr>
          <a:xfrm>
            <a:off x="152400" y="761273"/>
            <a:ext cx="11665000" cy="4787375"/>
          </a:xfrm>
          <a:prstGeom prst="rect">
            <a:avLst/>
          </a:prstGeom>
          <a:noFill/>
          <a:ln>
            <a:noFill/>
          </a:ln>
        </p:spPr>
      </p:pic>
      <p:sp>
        <p:nvSpPr>
          <p:cNvPr id="664" name="Google Shape;664;g355afe60121_0_98"/>
          <p:cNvSpPr txBox="1"/>
          <p:nvPr/>
        </p:nvSpPr>
        <p:spPr>
          <a:xfrm>
            <a:off x="3840475" y="6516825"/>
            <a:ext cx="14178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4"/>
              </a:rPr>
              <a:t>Source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355afe60121_0_57"/>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49</a:t>
            </a:fld>
            <a:endParaRPr/>
          </a:p>
        </p:txBody>
      </p:sp>
      <p:pic>
        <p:nvPicPr>
          <p:cNvPr id="671" name="Google Shape;671;g355afe60121_0_57"/>
          <p:cNvPicPr preferRelativeResize="0"/>
          <p:nvPr/>
        </p:nvPicPr>
        <p:blipFill>
          <a:blip r:embed="rId3">
            <a:alphaModFix/>
          </a:blip>
          <a:stretch>
            <a:fillRect/>
          </a:stretch>
        </p:blipFill>
        <p:spPr>
          <a:xfrm>
            <a:off x="152400" y="761284"/>
            <a:ext cx="10906033" cy="5944316"/>
          </a:xfrm>
          <a:prstGeom prst="rect">
            <a:avLst/>
          </a:prstGeom>
          <a:noFill/>
          <a:ln>
            <a:noFill/>
          </a:ln>
        </p:spPr>
      </p:pic>
      <p:sp>
        <p:nvSpPr>
          <p:cNvPr id="672" name="Google Shape;672;g355afe60121_0_57"/>
          <p:cNvSpPr txBox="1"/>
          <p:nvPr/>
        </p:nvSpPr>
        <p:spPr>
          <a:xfrm>
            <a:off x="6768100" y="6758875"/>
            <a:ext cx="2040000" cy="27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4"/>
              </a:rPr>
              <a:t>Source</a:t>
            </a:r>
            <a:endParaRPr/>
          </a:p>
        </p:txBody>
      </p:sp>
      <p:pic>
        <p:nvPicPr>
          <p:cNvPr id="673" name="Google Shape;673;g355afe60121_0_57">
            <a:hlinkClick r:id="rId5"/>
          </p:cNvPr>
          <p:cNvPicPr preferRelativeResize="0"/>
          <p:nvPr/>
        </p:nvPicPr>
        <p:blipFill>
          <a:blip r:embed="rId6">
            <a:alphaModFix/>
          </a:blip>
          <a:stretch>
            <a:fillRect/>
          </a:stretch>
        </p:blipFill>
        <p:spPr>
          <a:xfrm>
            <a:off x="6042975" y="150570"/>
            <a:ext cx="4390575" cy="77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35634809ef1_0_268"/>
          <p:cNvSpPr txBox="1">
            <a:spLocks noGrp="1"/>
          </p:cNvSpPr>
          <p:nvPr>
            <p:ph type="sldNum" idx="12"/>
          </p:nvPr>
        </p:nvSpPr>
        <p:spPr>
          <a:xfrm>
            <a:off x="9157252" y="243784"/>
            <a:ext cx="27432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5</a:t>
            </a:fld>
            <a:endParaRPr/>
          </a:p>
        </p:txBody>
      </p:sp>
      <p:sp>
        <p:nvSpPr>
          <p:cNvPr id="196" name="Google Shape;196;g35634809ef1_0_268"/>
          <p:cNvSpPr txBox="1">
            <a:spLocks noGrp="1"/>
          </p:cNvSpPr>
          <p:nvPr>
            <p:ph type="ftr" idx="11"/>
          </p:nvPr>
        </p:nvSpPr>
        <p:spPr>
          <a:xfrm>
            <a:off x="192156" y="6356350"/>
            <a:ext cx="41148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sp>
        <p:nvSpPr>
          <p:cNvPr id="197" name="Google Shape;197;g35634809ef1_0_268"/>
          <p:cNvSpPr txBox="1"/>
          <p:nvPr/>
        </p:nvSpPr>
        <p:spPr>
          <a:xfrm>
            <a:off x="528171" y="1122363"/>
            <a:ext cx="10637400" cy="556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Helvetica Neue"/>
              <a:buNone/>
            </a:pPr>
            <a:r>
              <a:rPr lang="en-GB" sz="2800" b="1">
                <a:solidFill>
                  <a:schemeClr val="dk1"/>
                </a:solidFill>
              </a:rPr>
              <a:t>Infra4NextGen overview</a:t>
            </a:r>
            <a:endParaRPr sz="2800" b="1">
              <a:solidFill>
                <a:schemeClr val="dk1"/>
              </a:solidFill>
            </a:endParaRPr>
          </a:p>
        </p:txBody>
      </p:sp>
      <p:sp>
        <p:nvSpPr>
          <p:cNvPr id="198" name="Google Shape;198;g35634809ef1_0_268"/>
          <p:cNvSpPr/>
          <p:nvPr/>
        </p:nvSpPr>
        <p:spPr>
          <a:xfrm>
            <a:off x="528170" y="1843951"/>
            <a:ext cx="11135700" cy="2426400"/>
          </a:xfrm>
          <a:prstGeom prst="rect">
            <a:avLst/>
          </a:prstGeom>
          <a:noFill/>
          <a:ln>
            <a:noFill/>
          </a:ln>
        </p:spPr>
        <p:txBody>
          <a:bodyPr spcFirstLastPara="1" wrap="square" lIns="91425" tIns="45700" rIns="91425" bIns="45700" anchor="t" anchorCtr="0">
            <a:noAutofit/>
          </a:bodyPr>
          <a:lstStyle/>
          <a:p>
            <a:pPr marL="289350" marR="0" lvl="0" indent="-285750" algn="l" rtl="0">
              <a:lnSpc>
                <a:spcPct val="150000"/>
              </a:lnSpc>
              <a:spcBef>
                <a:spcPts val="0"/>
              </a:spcBef>
              <a:spcAft>
                <a:spcPts val="0"/>
              </a:spcAft>
              <a:buClr>
                <a:srgbClr val="7F7F7F"/>
              </a:buClr>
              <a:buSzPts val="2340"/>
              <a:buChar char="•"/>
            </a:pPr>
            <a:r>
              <a:rPr lang="en-GB" sz="1800">
                <a:solidFill>
                  <a:schemeClr val="dk1"/>
                </a:solidFill>
              </a:rPr>
              <a:t>€9.75m Horizon Europe project funded by European Commission</a:t>
            </a:r>
            <a:endParaRPr/>
          </a:p>
          <a:p>
            <a:pPr marL="289350" marR="0" lvl="0" indent="-285750" algn="l" rtl="0">
              <a:lnSpc>
                <a:spcPct val="150000"/>
              </a:lnSpc>
              <a:spcBef>
                <a:spcPts val="600"/>
              </a:spcBef>
              <a:spcAft>
                <a:spcPts val="0"/>
              </a:spcAft>
              <a:buClr>
                <a:srgbClr val="7F7F7F"/>
              </a:buClr>
              <a:buSzPts val="2340"/>
              <a:buChar char="•"/>
            </a:pPr>
            <a:r>
              <a:rPr lang="en-GB" sz="1800">
                <a:solidFill>
                  <a:schemeClr val="dk1"/>
                </a:solidFill>
              </a:rPr>
              <a:t>Coordinated by ESS ERIC with core RIs: CESSDA ERIC, EVS, and GGP</a:t>
            </a:r>
            <a:endParaRPr/>
          </a:p>
          <a:p>
            <a:pPr marL="289350" marR="0" lvl="0" indent="-285750" algn="l" rtl="0">
              <a:lnSpc>
                <a:spcPct val="150000"/>
              </a:lnSpc>
              <a:spcBef>
                <a:spcPts val="600"/>
              </a:spcBef>
              <a:spcAft>
                <a:spcPts val="0"/>
              </a:spcAft>
              <a:buClr>
                <a:srgbClr val="7F7F7F"/>
              </a:buClr>
              <a:buSzPts val="2340"/>
              <a:buChar char="•"/>
            </a:pPr>
            <a:r>
              <a:rPr lang="en-GB" sz="1800">
                <a:solidFill>
                  <a:schemeClr val="dk1"/>
                </a:solidFill>
              </a:rPr>
              <a:t>Aim to provide policy tailored outputs (data and data summaries)</a:t>
            </a:r>
            <a:endParaRPr/>
          </a:p>
          <a:p>
            <a:pPr marL="289350" marR="0" lvl="0" indent="-285750" algn="l" rtl="0">
              <a:lnSpc>
                <a:spcPct val="150000"/>
              </a:lnSpc>
              <a:spcBef>
                <a:spcPts val="600"/>
              </a:spcBef>
              <a:spcAft>
                <a:spcPts val="0"/>
              </a:spcAft>
              <a:buClr>
                <a:srgbClr val="7F7F7F"/>
              </a:buClr>
              <a:buSzPts val="2340"/>
              <a:buChar char="•"/>
            </a:pPr>
            <a:r>
              <a:rPr lang="en-GB" sz="1800">
                <a:solidFill>
                  <a:schemeClr val="dk1"/>
                </a:solidFill>
              </a:rPr>
              <a:t>Support five themes of the NextGenerationEU programme</a:t>
            </a:r>
            <a:endParaRPr/>
          </a:p>
          <a:p>
            <a:pPr marL="0" marR="0" lvl="0" indent="0" algn="l" rtl="0">
              <a:lnSpc>
                <a:spcPct val="150000"/>
              </a:lnSpc>
              <a:spcBef>
                <a:spcPts val="600"/>
              </a:spcBef>
              <a:spcAft>
                <a:spcPts val="0"/>
              </a:spcAft>
              <a:buNone/>
            </a:pPr>
            <a:endParaRPr/>
          </a:p>
        </p:txBody>
      </p:sp>
      <p:pic>
        <p:nvPicPr>
          <p:cNvPr id="199" name="Google Shape;199;g35634809ef1_0_268"/>
          <p:cNvPicPr preferRelativeResize="0"/>
          <p:nvPr/>
        </p:nvPicPr>
        <p:blipFill>
          <a:blip r:embed="rId3">
            <a:alphaModFix/>
          </a:blip>
          <a:stretch>
            <a:fillRect/>
          </a:stretch>
        </p:blipFill>
        <p:spPr>
          <a:xfrm>
            <a:off x="6121225" y="4202775"/>
            <a:ext cx="6031875" cy="2206151"/>
          </a:xfrm>
          <a:prstGeom prst="rect">
            <a:avLst/>
          </a:prstGeom>
          <a:noFill/>
          <a:ln>
            <a:noFill/>
          </a:ln>
        </p:spPr>
      </p:pic>
      <p:pic>
        <p:nvPicPr>
          <p:cNvPr id="200" name="Google Shape;200;g35634809ef1_0_268"/>
          <p:cNvPicPr preferRelativeResize="0"/>
          <p:nvPr/>
        </p:nvPicPr>
        <p:blipFill>
          <a:blip r:embed="rId4">
            <a:alphaModFix/>
          </a:blip>
          <a:stretch>
            <a:fillRect/>
          </a:stretch>
        </p:blipFill>
        <p:spPr>
          <a:xfrm>
            <a:off x="223375" y="4435125"/>
            <a:ext cx="5847124" cy="1211939"/>
          </a:xfrm>
          <a:prstGeom prst="rect">
            <a:avLst/>
          </a:prstGeom>
          <a:noFill/>
          <a:ln>
            <a:noFill/>
          </a:ln>
        </p:spPr>
      </p:pic>
      <p:pic>
        <p:nvPicPr>
          <p:cNvPr id="201" name="Google Shape;201;g35634809ef1_0_268"/>
          <p:cNvPicPr preferRelativeResize="0"/>
          <p:nvPr/>
        </p:nvPicPr>
        <p:blipFill>
          <a:blip r:embed="rId5">
            <a:alphaModFix/>
          </a:blip>
          <a:stretch>
            <a:fillRect/>
          </a:stretch>
        </p:blipFill>
        <p:spPr>
          <a:xfrm>
            <a:off x="3616525" y="5647075"/>
            <a:ext cx="2453975" cy="4710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355afe60121_0_82"/>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50</a:t>
            </a:fld>
            <a:endParaRPr/>
          </a:p>
        </p:txBody>
      </p:sp>
      <p:sp>
        <p:nvSpPr>
          <p:cNvPr id="681" name="Google Shape;681;g355afe60121_0_82"/>
          <p:cNvSpPr txBox="1"/>
          <p:nvPr/>
        </p:nvSpPr>
        <p:spPr>
          <a:xfrm>
            <a:off x="198350" y="1328675"/>
            <a:ext cx="2547600" cy="47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u="sng" dirty="0">
                <a:solidFill>
                  <a:schemeClr val="hlink"/>
                </a:solidFill>
                <a:hlinkClick r:id="rId3"/>
              </a:rPr>
              <a:t>RUN THE ANIMATION!! Source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sz="1500" dirty="0"/>
              <a:t>“At the Age of 15 pretty much everybody is single and doesn’t have any children so they start down in the bottom left hand corner. Then as time passes some find a partner to live with and some even get married. When they do, the little dot that represents them moves up to represent this change in their relationship status. As time passes some people also have children, and to represent this the dot moves to the right for every additional child they have.”</a:t>
            </a:r>
            <a:endParaRPr sz="1500" dirty="0"/>
          </a:p>
        </p:txBody>
      </p:sp>
      <p:pic>
        <p:nvPicPr>
          <p:cNvPr id="682" name="Google Shape;682;g355afe60121_0_82"/>
          <p:cNvPicPr preferRelativeResize="0"/>
          <p:nvPr/>
        </p:nvPicPr>
        <p:blipFill>
          <a:blip r:embed="rId4">
            <a:alphaModFix/>
          </a:blip>
          <a:stretch>
            <a:fillRect/>
          </a:stretch>
        </p:blipFill>
        <p:spPr>
          <a:xfrm>
            <a:off x="0" y="878350"/>
            <a:ext cx="3619257" cy="365100"/>
          </a:xfrm>
          <a:prstGeom prst="rect">
            <a:avLst/>
          </a:prstGeom>
          <a:noFill/>
          <a:ln>
            <a:noFill/>
          </a:ln>
        </p:spPr>
      </p:pic>
      <p:sp>
        <p:nvSpPr>
          <p:cNvPr id="683" name="Google Shape;683;g355afe60121_0_82"/>
          <p:cNvSpPr txBox="1"/>
          <p:nvPr/>
        </p:nvSpPr>
        <p:spPr>
          <a:xfrm>
            <a:off x="325800" y="6369300"/>
            <a:ext cx="2353800" cy="5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2EAEAE"/>
                </a:solidFill>
              </a:rPr>
              <a:t>Born in 1950</a:t>
            </a:r>
            <a:endParaRPr b="1">
              <a:solidFill>
                <a:srgbClr val="2EAEAE"/>
              </a:solidFill>
            </a:endParaRPr>
          </a:p>
          <a:p>
            <a:pPr marL="0" lvl="0" indent="0" algn="l" rtl="0">
              <a:spcBef>
                <a:spcPts val="0"/>
              </a:spcBef>
              <a:spcAft>
                <a:spcPts val="0"/>
              </a:spcAft>
              <a:buNone/>
            </a:pPr>
            <a:r>
              <a:rPr lang="en-GB" b="1">
                <a:solidFill>
                  <a:schemeClr val="accent2"/>
                </a:solidFill>
              </a:rPr>
              <a:t>Born in 1970</a:t>
            </a:r>
            <a:endParaRPr b="1">
              <a:solidFill>
                <a:schemeClr val="accent2"/>
              </a:solidFill>
            </a:endParaRPr>
          </a:p>
        </p:txBody>
      </p:sp>
      <p:pic>
        <p:nvPicPr>
          <p:cNvPr id="3" name="Picture 2">
            <a:extLst>
              <a:ext uri="{FF2B5EF4-FFF2-40B4-BE49-F238E27FC236}">
                <a16:creationId xmlns:a16="http://schemas.microsoft.com/office/drawing/2014/main" id="{071A0C51-65FE-1524-221B-8F62A582371B}"/>
              </a:ext>
            </a:extLst>
          </p:cNvPr>
          <p:cNvPicPr>
            <a:picLocks noChangeAspect="1"/>
          </p:cNvPicPr>
          <p:nvPr/>
        </p:nvPicPr>
        <p:blipFill>
          <a:blip r:embed="rId5"/>
          <a:stretch>
            <a:fillRect/>
          </a:stretch>
        </p:blipFill>
        <p:spPr>
          <a:xfrm>
            <a:off x="3798251" y="1136900"/>
            <a:ext cx="8195399" cy="52324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g355afe60121_0_90"/>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51</a:t>
            </a:fld>
            <a:endParaRPr/>
          </a:p>
        </p:txBody>
      </p:sp>
      <p:pic>
        <p:nvPicPr>
          <p:cNvPr id="690" name="Google Shape;690;g355afe60121_0_90"/>
          <p:cNvPicPr preferRelativeResize="0"/>
          <p:nvPr/>
        </p:nvPicPr>
        <p:blipFill>
          <a:blip r:embed="rId3">
            <a:alphaModFix/>
          </a:blip>
          <a:stretch>
            <a:fillRect/>
          </a:stretch>
        </p:blipFill>
        <p:spPr>
          <a:xfrm>
            <a:off x="221525" y="311725"/>
            <a:ext cx="10856374" cy="60668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355afe60121_0_14"/>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52</a:t>
            </a:fld>
            <a:endParaRPr/>
          </a:p>
        </p:txBody>
      </p:sp>
      <p:pic>
        <p:nvPicPr>
          <p:cNvPr id="697" name="Google Shape;697;g355afe60121_0_14"/>
          <p:cNvPicPr preferRelativeResize="0"/>
          <p:nvPr/>
        </p:nvPicPr>
        <p:blipFill>
          <a:blip r:embed="rId3">
            <a:alphaModFix/>
          </a:blip>
          <a:stretch>
            <a:fillRect/>
          </a:stretch>
        </p:blipFill>
        <p:spPr>
          <a:xfrm>
            <a:off x="152400" y="152400"/>
            <a:ext cx="8852450" cy="6147310"/>
          </a:xfrm>
          <a:prstGeom prst="rect">
            <a:avLst/>
          </a:prstGeom>
          <a:noFill/>
          <a:ln>
            <a:noFill/>
          </a:ln>
        </p:spPr>
      </p:pic>
      <p:pic>
        <p:nvPicPr>
          <p:cNvPr id="698" name="Google Shape;698;g355afe60121_0_14"/>
          <p:cNvPicPr preferRelativeResize="0"/>
          <p:nvPr/>
        </p:nvPicPr>
        <p:blipFill>
          <a:blip r:embed="rId4">
            <a:alphaModFix/>
          </a:blip>
          <a:stretch>
            <a:fillRect/>
          </a:stretch>
        </p:blipFill>
        <p:spPr>
          <a:xfrm>
            <a:off x="9157250" y="761284"/>
            <a:ext cx="2882350" cy="3145064"/>
          </a:xfrm>
          <a:prstGeom prst="rect">
            <a:avLst/>
          </a:prstGeom>
          <a:noFill/>
          <a:ln>
            <a:noFill/>
          </a:ln>
        </p:spPr>
      </p:pic>
      <p:pic>
        <p:nvPicPr>
          <p:cNvPr id="699" name="Google Shape;699;g355afe60121_0_14"/>
          <p:cNvPicPr preferRelativeResize="0"/>
          <p:nvPr/>
        </p:nvPicPr>
        <p:blipFill>
          <a:blip r:embed="rId5">
            <a:alphaModFix/>
          </a:blip>
          <a:stretch>
            <a:fillRect/>
          </a:stretch>
        </p:blipFill>
        <p:spPr>
          <a:xfrm>
            <a:off x="9360875" y="4188574"/>
            <a:ext cx="2160050" cy="1698050"/>
          </a:xfrm>
          <a:prstGeom prst="rect">
            <a:avLst/>
          </a:prstGeom>
          <a:noFill/>
          <a:ln>
            <a:noFill/>
          </a:ln>
        </p:spPr>
      </p:pic>
      <p:sp>
        <p:nvSpPr>
          <p:cNvPr id="700" name="Google Shape;700;g355afe60121_0_14"/>
          <p:cNvSpPr txBox="1"/>
          <p:nvPr/>
        </p:nvSpPr>
        <p:spPr>
          <a:xfrm>
            <a:off x="3390975" y="6585975"/>
            <a:ext cx="1256400" cy="27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6"/>
              </a:rPr>
              <a:t>Source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g355afe60121_0_70"/>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53</a:t>
            </a:fld>
            <a:endParaRPr/>
          </a:p>
        </p:txBody>
      </p:sp>
      <p:pic>
        <p:nvPicPr>
          <p:cNvPr id="707" name="Google Shape;707;g355afe60121_0_70"/>
          <p:cNvPicPr preferRelativeResize="0"/>
          <p:nvPr/>
        </p:nvPicPr>
        <p:blipFill>
          <a:blip r:embed="rId3">
            <a:alphaModFix/>
          </a:blip>
          <a:stretch>
            <a:fillRect/>
          </a:stretch>
        </p:blipFill>
        <p:spPr>
          <a:xfrm>
            <a:off x="152400" y="152400"/>
            <a:ext cx="8187786" cy="6553200"/>
          </a:xfrm>
          <a:prstGeom prst="rect">
            <a:avLst/>
          </a:prstGeom>
          <a:noFill/>
          <a:ln>
            <a:noFill/>
          </a:ln>
        </p:spPr>
      </p:pic>
      <p:pic>
        <p:nvPicPr>
          <p:cNvPr id="708" name="Google Shape;708;g355afe60121_0_70"/>
          <p:cNvPicPr preferRelativeResize="0"/>
          <p:nvPr/>
        </p:nvPicPr>
        <p:blipFill>
          <a:blip r:embed="rId4">
            <a:alphaModFix/>
          </a:blip>
          <a:stretch>
            <a:fillRect/>
          </a:stretch>
        </p:blipFill>
        <p:spPr>
          <a:xfrm>
            <a:off x="8492586" y="761284"/>
            <a:ext cx="3547014" cy="4184916"/>
          </a:xfrm>
          <a:prstGeom prst="rect">
            <a:avLst/>
          </a:prstGeom>
          <a:noFill/>
          <a:ln>
            <a:noFill/>
          </a:ln>
        </p:spPr>
      </p:pic>
      <p:sp>
        <p:nvSpPr>
          <p:cNvPr id="709" name="Google Shape;709;g355afe60121_0_70"/>
          <p:cNvSpPr/>
          <p:nvPr/>
        </p:nvSpPr>
        <p:spPr>
          <a:xfrm>
            <a:off x="7535875" y="4292300"/>
            <a:ext cx="956700" cy="7491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0" name="Google Shape;710;g355afe60121_0_70"/>
          <p:cNvSpPr txBox="1"/>
          <p:nvPr/>
        </p:nvSpPr>
        <p:spPr>
          <a:xfrm>
            <a:off x="8981100" y="5099125"/>
            <a:ext cx="2919300" cy="19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50">
                <a:solidFill>
                  <a:schemeClr val="dk1"/>
                </a:solidFill>
                <a:latin typeface="Helvetica Neue"/>
                <a:ea typeface="Helvetica Neue"/>
                <a:cs typeface="Helvetica Neue"/>
                <a:sym typeface="Helvetica Neue"/>
              </a:rPr>
              <a:t>Gauthier, A., Liefbroer, A., Ajzen, I., Aassve, A., Beets, G., Billari, F., Bühler, C., Bujard, M., Cabaço, S., Corijn, M., Désesquelles, A., Dommermuth, L., Dykstra, P., Emery, T., Fadel, L., Fokkema, T., Hansen, T., Hlebec, V., Hoem, J., … Vikat, A. (2022). Generations and Gender Survey: Baseline Questionnaire (3.1.1). Netherlands Interdisciplinary Demographic Institute. </a:t>
            </a:r>
            <a:r>
              <a:rPr lang="en-GB" sz="1050">
                <a:solidFill>
                  <a:srgbClr val="2F6FA7"/>
                </a:solidFill>
                <a:uFill>
                  <a:noFill/>
                </a:u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https://doi.org/10.5281/zenodo.12724457</a:t>
            </a:r>
            <a:endParaRPr/>
          </a:p>
        </p:txBody>
      </p:sp>
      <p:pic>
        <p:nvPicPr>
          <p:cNvPr id="711" name="Google Shape;711;g355afe60121_0_70"/>
          <p:cNvPicPr preferRelativeResize="0"/>
          <p:nvPr/>
        </p:nvPicPr>
        <p:blipFill>
          <a:blip r:embed="rId6">
            <a:alphaModFix/>
          </a:blip>
          <a:stretch>
            <a:fillRect/>
          </a:stretch>
        </p:blipFill>
        <p:spPr>
          <a:xfrm>
            <a:off x="3158900" y="243775"/>
            <a:ext cx="4954924" cy="14309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g355afe60121_0_21"/>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54</a:t>
            </a:fld>
            <a:endParaRPr/>
          </a:p>
        </p:txBody>
      </p:sp>
      <p:pic>
        <p:nvPicPr>
          <p:cNvPr id="718" name="Google Shape;718;g355afe60121_0_21"/>
          <p:cNvPicPr preferRelativeResize="0"/>
          <p:nvPr/>
        </p:nvPicPr>
        <p:blipFill>
          <a:blip r:embed="rId3">
            <a:alphaModFix/>
          </a:blip>
          <a:stretch>
            <a:fillRect/>
          </a:stretch>
        </p:blipFill>
        <p:spPr>
          <a:xfrm>
            <a:off x="152400" y="141409"/>
            <a:ext cx="11887200" cy="5018249"/>
          </a:xfrm>
          <a:prstGeom prst="rect">
            <a:avLst/>
          </a:prstGeom>
          <a:noFill/>
          <a:ln>
            <a:noFill/>
          </a:ln>
        </p:spPr>
      </p:pic>
      <p:pic>
        <p:nvPicPr>
          <p:cNvPr id="719" name="Google Shape;719;g355afe60121_0_21"/>
          <p:cNvPicPr preferRelativeResize="0"/>
          <p:nvPr/>
        </p:nvPicPr>
        <p:blipFill>
          <a:blip r:embed="rId4">
            <a:alphaModFix/>
          </a:blip>
          <a:stretch>
            <a:fillRect/>
          </a:stretch>
        </p:blipFill>
        <p:spPr>
          <a:xfrm>
            <a:off x="218325" y="5099241"/>
            <a:ext cx="12192001" cy="1844018"/>
          </a:xfrm>
          <a:prstGeom prst="rect">
            <a:avLst/>
          </a:prstGeom>
          <a:noFill/>
          <a:ln>
            <a:noFill/>
          </a:ln>
        </p:spPr>
      </p:pic>
      <p:sp>
        <p:nvSpPr>
          <p:cNvPr id="720" name="Google Shape;720;g355afe60121_0_21"/>
          <p:cNvSpPr/>
          <p:nvPr/>
        </p:nvSpPr>
        <p:spPr>
          <a:xfrm rot="10800000" flipH="1">
            <a:off x="605975" y="3681575"/>
            <a:ext cx="7929900" cy="24000"/>
          </a:xfrm>
          <a:prstGeom prst="roundRect">
            <a:avLst>
              <a:gd name="adj" fmla="val 16667"/>
            </a:avLst>
          </a:prstGeom>
          <a:noFill/>
          <a:ln w="38100" cap="flat" cmpd="sng">
            <a:solidFill>
              <a:srgbClr val="FF0000"/>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355afe60121_0_120"/>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55</a:t>
            </a:fld>
            <a:endParaRPr/>
          </a:p>
        </p:txBody>
      </p:sp>
      <p:pic>
        <p:nvPicPr>
          <p:cNvPr id="727" name="Google Shape;727;g355afe60121_0_120"/>
          <p:cNvPicPr preferRelativeResize="0"/>
          <p:nvPr/>
        </p:nvPicPr>
        <p:blipFill>
          <a:blip r:embed="rId3">
            <a:alphaModFix/>
          </a:blip>
          <a:stretch>
            <a:fillRect/>
          </a:stretch>
        </p:blipFill>
        <p:spPr>
          <a:xfrm>
            <a:off x="2890900" y="118700"/>
            <a:ext cx="8291449" cy="2185050"/>
          </a:xfrm>
          <a:prstGeom prst="rect">
            <a:avLst/>
          </a:prstGeom>
          <a:noFill/>
          <a:ln>
            <a:noFill/>
          </a:ln>
        </p:spPr>
      </p:pic>
      <p:pic>
        <p:nvPicPr>
          <p:cNvPr id="728" name="Google Shape;728;g355afe60121_0_120"/>
          <p:cNvPicPr preferRelativeResize="0"/>
          <p:nvPr/>
        </p:nvPicPr>
        <p:blipFill>
          <a:blip r:embed="rId4">
            <a:alphaModFix/>
          </a:blip>
          <a:stretch>
            <a:fillRect/>
          </a:stretch>
        </p:blipFill>
        <p:spPr>
          <a:xfrm>
            <a:off x="3009575" y="2554975"/>
            <a:ext cx="6686550" cy="4216551"/>
          </a:xfrm>
          <a:prstGeom prst="rect">
            <a:avLst/>
          </a:prstGeom>
          <a:noFill/>
          <a:ln>
            <a:noFill/>
          </a:ln>
        </p:spPr>
      </p:pic>
      <p:sp>
        <p:nvSpPr>
          <p:cNvPr id="729" name="Google Shape;729;g355afe60121_0_120"/>
          <p:cNvSpPr/>
          <p:nvPr/>
        </p:nvSpPr>
        <p:spPr>
          <a:xfrm>
            <a:off x="8918025" y="757025"/>
            <a:ext cx="2097000" cy="603600"/>
          </a:xfrm>
          <a:prstGeom prst="roundRect">
            <a:avLst>
              <a:gd name="adj" fmla="val 16667"/>
            </a:avLst>
          </a:prstGeom>
          <a:noFill/>
          <a:ln w="114300" cap="flat" cmpd="sng">
            <a:solidFill>
              <a:srgbClr val="FF0000"/>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0" name="Google Shape;730;g355afe60121_0_120"/>
          <p:cNvSpPr/>
          <p:nvPr/>
        </p:nvSpPr>
        <p:spPr>
          <a:xfrm>
            <a:off x="2890900" y="4628550"/>
            <a:ext cx="4470900" cy="783900"/>
          </a:xfrm>
          <a:prstGeom prst="roundRect">
            <a:avLst>
              <a:gd name="adj" fmla="val 16667"/>
            </a:avLst>
          </a:prstGeom>
          <a:noFill/>
          <a:ln w="114300" cap="flat" cmpd="sng">
            <a:solidFill>
              <a:srgbClr val="FF0000"/>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1" name="Google Shape;731;g355afe60121_0_120"/>
          <p:cNvSpPr/>
          <p:nvPr/>
        </p:nvSpPr>
        <p:spPr>
          <a:xfrm>
            <a:off x="6626950" y="124525"/>
            <a:ext cx="4388100" cy="603600"/>
          </a:xfrm>
          <a:prstGeom prst="roundRect">
            <a:avLst>
              <a:gd name="adj" fmla="val 16667"/>
            </a:avLst>
          </a:prstGeom>
          <a:noFill/>
          <a:ln w="114300" cap="flat" cmpd="sng">
            <a:solidFill>
              <a:srgbClr val="FF0000"/>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g355afe60121_0_132"/>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56</a:t>
            </a:fld>
            <a:endParaRPr/>
          </a:p>
        </p:txBody>
      </p:sp>
      <p:pic>
        <p:nvPicPr>
          <p:cNvPr id="738" name="Google Shape;738;g355afe60121_0_132"/>
          <p:cNvPicPr preferRelativeResize="0"/>
          <p:nvPr/>
        </p:nvPicPr>
        <p:blipFill>
          <a:blip r:embed="rId3">
            <a:alphaModFix/>
          </a:blip>
          <a:stretch>
            <a:fillRect/>
          </a:stretch>
        </p:blipFill>
        <p:spPr>
          <a:xfrm>
            <a:off x="143875" y="71050"/>
            <a:ext cx="11904250" cy="3129570"/>
          </a:xfrm>
          <a:prstGeom prst="rect">
            <a:avLst/>
          </a:prstGeom>
          <a:noFill/>
          <a:ln>
            <a:noFill/>
          </a:ln>
        </p:spPr>
      </p:pic>
      <p:pic>
        <p:nvPicPr>
          <p:cNvPr id="739" name="Google Shape;739;g355afe60121_0_132"/>
          <p:cNvPicPr preferRelativeResize="0"/>
          <p:nvPr/>
        </p:nvPicPr>
        <p:blipFill>
          <a:blip r:embed="rId4">
            <a:alphaModFix/>
          </a:blip>
          <a:stretch>
            <a:fillRect/>
          </a:stretch>
        </p:blipFill>
        <p:spPr>
          <a:xfrm>
            <a:off x="437850" y="3299325"/>
            <a:ext cx="11605601" cy="2171650"/>
          </a:xfrm>
          <a:prstGeom prst="rect">
            <a:avLst/>
          </a:prstGeom>
          <a:noFill/>
          <a:ln>
            <a:noFill/>
          </a:ln>
        </p:spPr>
      </p:pic>
      <p:sp>
        <p:nvSpPr>
          <p:cNvPr id="740" name="Google Shape;740;g355afe60121_0_132"/>
          <p:cNvSpPr/>
          <p:nvPr/>
        </p:nvSpPr>
        <p:spPr>
          <a:xfrm rot="10800000" flipH="1">
            <a:off x="6446225" y="418975"/>
            <a:ext cx="4470900" cy="14700"/>
          </a:xfrm>
          <a:prstGeom prst="roundRect">
            <a:avLst>
              <a:gd name="adj" fmla="val 16667"/>
            </a:avLst>
          </a:prstGeom>
          <a:noFill/>
          <a:ln w="38100" cap="flat" cmpd="sng">
            <a:solidFill>
              <a:srgbClr val="FF0000"/>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41" name="Google Shape;741;g355afe60121_0_132"/>
          <p:cNvSpPr/>
          <p:nvPr/>
        </p:nvSpPr>
        <p:spPr>
          <a:xfrm rot="10800000" flipH="1">
            <a:off x="2813250" y="2623875"/>
            <a:ext cx="4470900" cy="14700"/>
          </a:xfrm>
          <a:prstGeom prst="roundRect">
            <a:avLst>
              <a:gd name="adj" fmla="val 16667"/>
            </a:avLst>
          </a:prstGeom>
          <a:noFill/>
          <a:ln w="38100" cap="flat" cmpd="sng">
            <a:solidFill>
              <a:srgbClr val="FF0000"/>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42" name="Google Shape;742;g355afe60121_0_132"/>
          <p:cNvSpPr/>
          <p:nvPr/>
        </p:nvSpPr>
        <p:spPr>
          <a:xfrm rot="10800000" flipH="1">
            <a:off x="5431900" y="4569900"/>
            <a:ext cx="4470900" cy="14700"/>
          </a:xfrm>
          <a:prstGeom prst="roundRect">
            <a:avLst>
              <a:gd name="adj" fmla="val 16667"/>
            </a:avLst>
          </a:prstGeom>
          <a:noFill/>
          <a:ln w="38100" cap="flat" cmpd="sng">
            <a:solidFill>
              <a:srgbClr val="FF0000"/>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43" name="Google Shape;743;g355afe60121_0_132"/>
          <p:cNvPicPr preferRelativeResize="0"/>
          <p:nvPr/>
        </p:nvPicPr>
        <p:blipFill>
          <a:blip r:embed="rId5">
            <a:alphaModFix/>
          </a:blip>
          <a:stretch>
            <a:fillRect/>
          </a:stretch>
        </p:blipFill>
        <p:spPr>
          <a:xfrm>
            <a:off x="337025" y="5689325"/>
            <a:ext cx="11277600" cy="1038225"/>
          </a:xfrm>
          <a:prstGeom prst="rect">
            <a:avLst/>
          </a:prstGeom>
          <a:noFill/>
          <a:ln w="38100" cap="flat" cmpd="sng">
            <a:solidFill>
              <a:schemeClr val="accent2"/>
            </a:solidFill>
            <a:prstDash val="solid"/>
            <a:round/>
            <a:headEnd type="none" w="sm" len="sm"/>
            <a:tailEnd type="none" w="sm" len="sm"/>
          </a:ln>
        </p:spPr>
      </p:pic>
      <p:sp>
        <p:nvSpPr>
          <p:cNvPr id="744" name="Google Shape;744;g355afe60121_0_132"/>
          <p:cNvSpPr/>
          <p:nvPr/>
        </p:nvSpPr>
        <p:spPr>
          <a:xfrm rot="10800000" flipH="1">
            <a:off x="5348100" y="3630875"/>
            <a:ext cx="4470900" cy="14700"/>
          </a:xfrm>
          <a:prstGeom prst="roundRect">
            <a:avLst>
              <a:gd name="adj" fmla="val 16667"/>
            </a:avLst>
          </a:prstGeom>
          <a:noFill/>
          <a:ln w="38100" cap="flat" cmpd="sng">
            <a:solidFill>
              <a:srgbClr val="FF0000"/>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g355afe60121_0_163"/>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57</a:t>
            </a:fld>
            <a:endParaRPr/>
          </a:p>
        </p:txBody>
      </p:sp>
      <p:pic>
        <p:nvPicPr>
          <p:cNvPr id="751" name="Google Shape;751;g355afe60121_0_163"/>
          <p:cNvPicPr preferRelativeResize="0"/>
          <p:nvPr/>
        </p:nvPicPr>
        <p:blipFill>
          <a:blip r:embed="rId3">
            <a:alphaModFix/>
          </a:blip>
          <a:stretch>
            <a:fillRect/>
          </a:stretch>
        </p:blipFill>
        <p:spPr>
          <a:xfrm>
            <a:off x="152400" y="75474"/>
            <a:ext cx="10476223" cy="6858001"/>
          </a:xfrm>
          <a:prstGeom prst="rect">
            <a:avLst/>
          </a:prstGeom>
          <a:noFill/>
          <a:ln>
            <a:noFill/>
          </a:ln>
        </p:spPr>
      </p:pic>
      <p:sp>
        <p:nvSpPr>
          <p:cNvPr id="752" name="Google Shape;752;g355afe60121_0_163"/>
          <p:cNvSpPr txBox="1"/>
          <p:nvPr/>
        </p:nvSpPr>
        <p:spPr>
          <a:xfrm>
            <a:off x="10896300" y="1667025"/>
            <a:ext cx="1147500" cy="42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4"/>
              </a:rPr>
              <a:t>Source</a:t>
            </a:r>
            <a:endParaRPr/>
          </a:p>
        </p:txBody>
      </p:sp>
      <p:pic>
        <p:nvPicPr>
          <p:cNvPr id="753" name="Google Shape;753;g355afe60121_0_163"/>
          <p:cNvPicPr preferRelativeResize="0"/>
          <p:nvPr/>
        </p:nvPicPr>
        <p:blipFill>
          <a:blip r:embed="rId5">
            <a:alphaModFix/>
          </a:blip>
          <a:stretch>
            <a:fillRect/>
          </a:stretch>
        </p:blipFill>
        <p:spPr>
          <a:xfrm>
            <a:off x="7163974" y="2593750"/>
            <a:ext cx="4736475" cy="1925525"/>
          </a:xfrm>
          <a:prstGeom prst="rect">
            <a:avLst/>
          </a:prstGeom>
          <a:noFill/>
          <a:ln>
            <a:noFill/>
          </a:ln>
        </p:spPr>
      </p:pic>
      <p:pic>
        <p:nvPicPr>
          <p:cNvPr id="754" name="Google Shape;754;g355afe60121_0_163"/>
          <p:cNvPicPr preferRelativeResize="0"/>
          <p:nvPr/>
        </p:nvPicPr>
        <p:blipFill>
          <a:blip r:embed="rId6">
            <a:alphaModFix/>
          </a:blip>
          <a:stretch>
            <a:fillRect/>
          </a:stretch>
        </p:blipFill>
        <p:spPr>
          <a:xfrm>
            <a:off x="9618697" y="4608050"/>
            <a:ext cx="2049075" cy="17158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355afe60121_0_175"/>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58</a:t>
            </a:fld>
            <a:endParaRPr/>
          </a:p>
        </p:txBody>
      </p:sp>
      <p:pic>
        <p:nvPicPr>
          <p:cNvPr id="761" name="Google Shape;761;g355afe60121_0_175"/>
          <p:cNvPicPr preferRelativeResize="0"/>
          <p:nvPr/>
        </p:nvPicPr>
        <p:blipFill>
          <a:blip r:embed="rId3">
            <a:alphaModFix/>
          </a:blip>
          <a:stretch>
            <a:fillRect/>
          </a:stretch>
        </p:blipFill>
        <p:spPr>
          <a:xfrm>
            <a:off x="152400" y="152400"/>
            <a:ext cx="6787376" cy="5075849"/>
          </a:xfrm>
          <a:prstGeom prst="rect">
            <a:avLst/>
          </a:prstGeom>
          <a:noFill/>
          <a:ln>
            <a:noFill/>
          </a:ln>
        </p:spPr>
      </p:pic>
      <p:pic>
        <p:nvPicPr>
          <p:cNvPr id="762" name="Google Shape;762;g355afe60121_0_175"/>
          <p:cNvPicPr preferRelativeResize="0"/>
          <p:nvPr/>
        </p:nvPicPr>
        <p:blipFill>
          <a:blip r:embed="rId4">
            <a:alphaModFix/>
          </a:blip>
          <a:stretch>
            <a:fillRect/>
          </a:stretch>
        </p:blipFill>
        <p:spPr>
          <a:xfrm>
            <a:off x="5386025" y="4956675"/>
            <a:ext cx="6288998" cy="1901325"/>
          </a:xfrm>
          <a:prstGeom prst="rect">
            <a:avLst/>
          </a:prstGeom>
          <a:noFill/>
          <a:ln>
            <a:noFill/>
          </a:ln>
        </p:spPr>
      </p:pic>
      <p:sp>
        <p:nvSpPr>
          <p:cNvPr id="763" name="Google Shape;763;g355afe60121_0_175"/>
          <p:cNvSpPr txBox="1"/>
          <p:nvPr/>
        </p:nvSpPr>
        <p:spPr>
          <a:xfrm>
            <a:off x="9300500" y="1099925"/>
            <a:ext cx="17673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Source</a:t>
            </a:r>
            <a:endParaRPr/>
          </a:p>
        </p:txBody>
      </p:sp>
      <p:sp>
        <p:nvSpPr>
          <p:cNvPr id="764" name="Google Shape;764;g355afe60121_0_175"/>
          <p:cNvSpPr/>
          <p:nvPr/>
        </p:nvSpPr>
        <p:spPr>
          <a:xfrm>
            <a:off x="2033650" y="2070000"/>
            <a:ext cx="2492700" cy="365100"/>
          </a:xfrm>
          <a:prstGeom prst="roundRect">
            <a:avLst>
              <a:gd name="adj" fmla="val 16667"/>
            </a:avLst>
          </a:prstGeom>
          <a:noFill/>
          <a:ln w="114300" cap="flat" cmpd="sng">
            <a:solidFill>
              <a:srgbClr val="FF0000"/>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g355afe60121_0_185"/>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59</a:t>
            </a:fld>
            <a:endParaRPr/>
          </a:p>
        </p:txBody>
      </p:sp>
      <p:pic>
        <p:nvPicPr>
          <p:cNvPr id="771" name="Google Shape;771;g355afe60121_0_185"/>
          <p:cNvPicPr preferRelativeResize="0"/>
          <p:nvPr/>
        </p:nvPicPr>
        <p:blipFill>
          <a:blip r:embed="rId3">
            <a:alphaModFix/>
          </a:blip>
          <a:stretch>
            <a:fillRect/>
          </a:stretch>
        </p:blipFill>
        <p:spPr>
          <a:xfrm>
            <a:off x="152400" y="243784"/>
            <a:ext cx="11887201" cy="1857095"/>
          </a:xfrm>
          <a:prstGeom prst="rect">
            <a:avLst/>
          </a:prstGeom>
          <a:noFill/>
          <a:ln>
            <a:noFill/>
          </a:ln>
        </p:spPr>
      </p:pic>
      <p:pic>
        <p:nvPicPr>
          <p:cNvPr id="772" name="Google Shape;772;g355afe60121_0_185"/>
          <p:cNvPicPr preferRelativeResize="0"/>
          <p:nvPr/>
        </p:nvPicPr>
        <p:blipFill>
          <a:blip r:embed="rId4">
            <a:alphaModFix/>
          </a:blip>
          <a:stretch>
            <a:fillRect/>
          </a:stretch>
        </p:blipFill>
        <p:spPr>
          <a:xfrm>
            <a:off x="877775" y="2029075"/>
            <a:ext cx="6936083" cy="4828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35634809ef1_0_236"/>
          <p:cNvSpPr txBox="1">
            <a:spLocks noGrp="1"/>
          </p:cNvSpPr>
          <p:nvPr>
            <p:ph type="sldNum" idx="12"/>
          </p:nvPr>
        </p:nvSpPr>
        <p:spPr>
          <a:xfrm>
            <a:off x="9157252" y="243784"/>
            <a:ext cx="27432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6</a:t>
            </a:fld>
            <a:endParaRPr/>
          </a:p>
        </p:txBody>
      </p:sp>
      <p:sp>
        <p:nvSpPr>
          <p:cNvPr id="207" name="Google Shape;207;g35634809ef1_0_236"/>
          <p:cNvSpPr txBox="1">
            <a:spLocks noGrp="1"/>
          </p:cNvSpPr>
          <p:nvPr>
            <p:ph type="ftr" idx="11"/>
          </p:nvPr>
        </p:nvSpPr>
        <p:spPr>
          <a:xfrm>
            <a:off x="192156" y="6356350"/>
            <a:ext cx="41148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sp>
        <p:nvSpPr>
          <p:cNvPr id="208" name="Google Shape;208;g35634809ef1_0_236"/>
          <p:cNvSpPr txBox="1"/>
          <p:nvPr/>
        </p:nvSpPr>
        <p:spPr>
          <a:xfrm>
            <a:off x="2870749" y="243775"/>
            <a:ext cx="8169300" cy="619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Helvetica Neue"/>
              <a:buNone/>
            </a:pPr>
            <a:r>
              <a:rPr lang="en-GB" sz="2800" b="1">
                <a:solidFill>
                  <a:schemeClr val="dk1"/>
                </a:solidFill>
                <a:latin typeface="Helvetica Neue"/>
                <a:ea typeface="Helvetica Neue"/>
                <a:cs typeface="Helvetica Neue"/>
                <a:sym typeface="Helvetica Neue"/>
              </a:rPr>
              <a:t>Infra4NextGen</a:t>
            </a:r>
            <a:r>
              <a:rPr lang="en-GB" sz="2800" b="1">
                <a:solidFill>
                  <a:schemeClr val="dk1"/>
                </a:solidFill>
                <a:latin typeface="Arial"/>
                <a:ea typeface="Arial"/>
                <a:cs typeface="Arial"/>
                <a:sym typeface="Arial"/>
              </a:rPr>
              <a:t>: Aims</a:t>
            </a:r>
            <a:endParaRPr sz="2800" b="1">
              <a:solidFill>
                <a:schemeClr val="dk1"/>
              </a:solidFill>
              <a:latin typeface="Arial"/>
              <a:ea typeface="Arial"/>
              <a:cs typeface="Arial"/>
              <a:sym typeface="Arial"/>
            </a:endParaRPr>
          </a:p>
        </p:txBody>
      </p:sp>
      <p:sp>
        <p:nvSpPr>
          <p:cNvPr id="209" name="Google Shape;209;g35634809ef1_0_236"/>
          <p:cNvSpPr/>
          <p:nvPr/>
        </p:nvSpPr>
        <p:spPr>
          <a:xfrm>
            <a:off x="494225" y="1063100"/>
            <a:ext cx="10672500" cy="4779900"/>
          </a:xfrm>
          <a:prstGeom prst="rect">
            <a:avLst/>
          </a:prstGeom>
          <a:noFill/>
          <a:ln>
            <a:noFill/>
          </a:ln>
        </p:spPr>
        <p:txBody>
          <a:bodyPr spcFirstLastPara="1" wrap="square" lIns="91425" tIns="45700" rIns="91425" bIns="45700" anchor="t" anchorCtr="0">
            <a:noAutofit/>
          </a:bodyPr>
          <a:lstStyle/>
          <a:p>
            <a:pPr marL="289350" marR="0" lvl="0" indent="-298450" algn="l" rtl="0">
              <a:spcBef>
                <a:spcPts val="0"/>
              </a:spcBef>
              <a:spcAft>
                <a:spcPts val="0"/>
              </a:spcAft>
              <a:buClr>
                <a:srgbClr val="A5A5A5"/>
              </a:buClr>
              <a:buSzPts val="2540"/>
              <a:buChar char="•"/>
            </a:pPr>
            <a:r>
              <a:rPr lang="en-GB" sz="2000">
                <a:solidFill>
                  <a:schemeClr val="dk1"/>
                </a:solidFill>
              </a:rPr>
              <a:t>Consolidate, </a:t>
            </a:r>
            <a:r>
              <a:rPr lang="en-GB" sz="2000" b="1">
                <a:solidFill>
                  <a:schemeClr val="dk1"/>
                </a:solidFill>
              </a:rPr>
              <a:t>harmonise </a:t>
            </a:r>
            <a:r>
              <a:rPr lang="en-GB" sz="2000">
                <a:solidFill>
                  <a:schemeClr val="dk1"/>
                </a:solidFill>
              </a:rPr>
              <a:t>and summarise </a:t>
            </a:r>
            <a:r>
              <a:rPr lang="en-GB" sz="2000" b="1">
                <a:solidFill>
                  <a:schemeClr val="dk1"/>
                </a:solidFill>
              </a:rPr>
              <a:t>existing data </a:t>
            </a:r>
            <a:r>
              <a:rPr lang="en-GB" sz="2000">
                <a:solidFill>
                  <a:schemeClr val="dk1"/>
                </a:solidFill>
              </a:rPr>
              <a:t>and services according to the NextGenEU and youth policy topic areas</a:t>
            </a:r>
            <a:endParaRPr sz="1600"/>
          </a:p>
          <a:p>
            <a:pPr marL="289350" marR="0" lvl="0" indent="-298450" algn="l" rtl="0">
              <a:spcBef>
                <a:spcPts val="600"/>
              </a:spcBef>
              <a:spcAft>
                <a:spcPts val="0"/>
              </a:spcAft>
              <a:buClr>
                <a:srgbClr val="A5A5A5"/>
              </a:buClr>
              <a:buSzPts val="2540"/>
              <a:buChar char="•"/>
            </a:pPr>
            <a:r>
              <a:rPr lang="en-GB" sz="2000">
                <a:solidFill>
                  <a:schemeClr val="dk1"/>
                </a:solidFill>
              </a:rPr>
              <a:t>Ensure </a:t>
            </a:r>
            <a:r>
              <a:rPr lang="en-GB" sz="2000" b="1">
                <a:solidFill>
                  <a:schemeClr val="dk1"/>
                </a:solidFill>
              </a:rPr>
              <a:t>better visibility </a:t>
            </a:r>
            <a:r>
              <a:rPr lang="en-GB" sz="2000">
                <a:solidFill>
                  <a:schemeClr val="dk1"/>
                </a:solidFill>
              </a:rPr>
              <a:t>of </a:t>
            </a:r>
            <a:r>
              <a:rPr lang="en-GB" sz="2000" b="1">
                <a:solidFill>
                  <a:schemeClr val="dk1"/>
                </a:solidFill>
              </a:rPr>
              <a:t>existing </a:t>
            </a:r>
            <a:r>
              <a:rPr lang="en-GB" sz="2000">
                <a:solidFill>
                  <a:schemeClr val="dk1"/>
                </a:solidFill>
              </a:rPr>
              <a:t>RI </a:t>
            </a:r>
            <a:r>
              <a:rPr lang="en-GB" sz="2000" b="1">
                <a:solidFill>
                  <a:schemeClr val="dk1"/>
                </a:solidFill>
              </a:rPr>
              <a:t>data </a:t>
            </a:r>
            <a:r>
              <a:rPr lang="en-GB" sz="2000">
                <a:solidFill>
                  <a:schemeClr val="dk1"/>
                </a:solidFill>
              </a:rPr>
              <a:t>and services relevant to this EU priority and provide access to them</a:t>
            </a:r>
            <a:endParaRPr sz="1600"/>
          </a:p>
          <a:p>
            <a:pPr marL="289350" marR="0" lvl="0" indent="-298450" algn="l" rtl="0">
              <a:spcBef>
                <a:spcPts val="600"/>
              </a:spcBef>
              <a:spcAft>
                <a:spcPts val="0"/>
              </a:spcAft>
              <a:buClr>
                <a:srgbClr val="A5A5A5"/>
              </a:buClr>
              <a:buSzPts val="2540"/>
              <a:buChar char="•"/>
            </a:pPr>
            <a:r>
              <a:rPr lang="en-GB" sz="2000" b="1">
                <a:solidFill>
                  <a:schemeClr val="dk1"/>
                </a:solidFill>
              </a:rPr>
              <a:t>Engage </a:t>
            </a:r>
            <a:r>
              <a:rPr lang="en-GB" sz="2000">
                <a:solidFill>
                  <a:schemeClr val="dk1"/>
                </a:solidFill>
              </a:rPr>
              <a:t>key stakeholders in the development of this work whilst ensuring </a:t>
            </a:r>
            <a:r>
              <a:rPr lang="en-GB" sz="2000" b="1">
                <a:solidFill>
                  <a:schemeClr val="dk1"/>
                </a:solidFill>
              </a:rPr>
              <a:t>youth voices </a:t>
            </a:r>
            <a:r>
              <a:rPr lang="en-GB" sz="2000">
                <a:solidFill>
                  <a:schemeClr val="dk1"/>
                </a:solidFill>
              </a:rPr>
              <a:t>are clearly heard</a:t>
            </a:r>
            <a:endParaRPr sz="1600"/>
          </a:p>
          <a:p>
            <a:pPr marL="289350" marR="0" lvl="0" indent="-298450" algn="l" rtl="0">
              <a:spcBef>
                <a:spcPts val="600"/>
              </a:spcBef>
              <a:spcAft>
                <a:spcPts val="0"/>
              </a:spcAft>
              <a:buClr>
                <a:srgbClr val="A5A5A5"/>
              </a:buClr>
              <a:buSzPts val="2540"/>
              <a:buChar char="•"/>
            </a:pPr>
            <a:r>
              <a:rPr lang="en-GB" sz="2000">
                <a:solidFill>
                  <a:schemeClr val="dk1"/>
                </a:solidFill>
              </a:rPr>
              <a:t>Allow </a:t>
            </a:r>
            <a:r>
              <a:rPr lang="en-GB" sz="2000" b="1">
                <a:solidFill>
                  <a:schemeClr val="dk1"/>
                </a:solidFill>
              </a:rPr>
              <a:t>young Europeans to engage </a:t>
            </a:r>
            <a:r>
              <a:rPr lang="en-GB" sz="2000">
                <a:solidFill>
                  <a:schemeClr val="dk1"/>
                </a:solidFill>
              </a:rPr>
              <a:t>with the themes of future generation in a data-led environment</a:t>
            </a:r>
            <a:endParaRPr sz="1600"/>
          </a:p>
          <a:p>
            <a:pPr marL="289350" marR="0" lvl="0" indent="-298450" algn="l" rtl="0">
              <a:spcBef>
                <a:spcPts val="600"/>
              </a:spcBef>
              <a:spcAft>
                <a:spcPts val="0"/>
              </a:spcAft>
              <a:buClr>
                <a:srgbClr val="A5A5A5"/>
              </a:buClr>
              <a:buSzPts val="2540"/>
              <a:buChar char="•"/>
            </a:pPr>
            <a:r>
              <a:rPr lang="en-GB" sz="2000">
                <a:solidFill>
                  <a:schemeClr val="dk1"/>
                </a:solidFill>
              </a:rPr>
              <a:t>Better </a:t>
            </a:r>
            <a:r>
              <a:rPr lang="en-GB" sz="2000" b="1">
                <a:solidFill>
                  <a:schemeClr val="dk1"/>
                </a:solidFill>
              </a:rPr>
              <a:t>equip researchers</a:t>
            </a:r>
            <a:r>
              <a:rPr lang="en-GB" sz="2000">
                <a:solidFill>
                  <a:schemeClr val="dk1"/>
                </a:solidFill>
              </a:rPr>
              <a:t> and others to exploit existing and newly emerging data to help shape the future generation of society</a:t>
            </a:r>
            <a:endParaRPr sz="1600"/>
          </a:p>
          <a:p>
            <a:pPr marL="289350" marR="0" lvl="0" indent="-298450" algn="l" rtl="0">
              <a:spcBef>
                <a:spcPts val="600"/>
              </a:spcBef>
              <a:spcAft>
                <a:spcPts val="0"/>
              </a:spcAft>
              <a:buClr>
                <a:srgbClr val="A5A5A5"/>
              </a:buClr>
              <a:buSzPts val="2540"/>
              <a:buChar char="•"/>
            </a:pPr>
            <a:r>
              <a:rPr lang="en-GB" sz="2000">
                <a:solidFill>
                  <a:schemeClr val="dk1"/>
                </a:solidFill>
              </a:rPr>
              <a:t>Ensure the </a:t>
            </a:r>
            <a:r>
              <a:rPr lang="en-GB" sz="2000" b="1">
                <a:solidFill>
                  <a:schemeClr val="dk1"/>
                </a:solidFill>
              </a:rPr>
              <a:t>visibility of the results</a:t>
            </a:r>
            <a:r>
              <a:rPr lang="en-GB" sz="2000">
                <a:solidFill>
                  <a:schemeClr val="dk1"/>
                </a:solidFill>
              </a:rPr>
              <a:t> from Infra4NextGen amongst the residents and citizens of Europe</a:t>
            </a:r>
            <a:endParaRPr sz="16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g355afe60121_0_195"/>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60</a:t>
            </a:fld>
            <a:endParaRPr/>
          </a:p>
        </p:txBody>
      </p:sp>
      <p:pic>
        <p:nvPicPr>
          <p:cNvPr id="779" name="Google Shape;779;g355afe60121_0_195"/>
          <p:cNvPicPr preferRelativeResize="0"/>
          <p:nvPr/>
        </p:nvPicPr>
        <p:blipFill>
          <a:blip r:embed="rId3">
            <a:alphaModFix/>
          </a:blip>
          <a:stretch>
            <a:fillRect/>
          </a:stretch>
        </p:blipFill>
        <p:spPr>
          <a:xfrm>
            <a:off x="152400" y="152400"/>
            <a:ext cx="8459273" cy="655320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g35634809ef1_0_312"/>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61</a:t>
            </a:fld>
            <a:endParaRPr/>
          </a:p>
        </p:txBody>
      </p:sp>
      <p:pic>
        <p:nvPicPr>
          <p:cNvPr id="786" name="Google Shape;786;g35634809ef1_0_312"/>
          <p:cNvPicPr preferRelativeResize="0"/>
          <p:nvPr/>
        </p:nvPicPr>
        <p:blipFill>
          <a:blip r:embed="rId3">
            <a:alphaModFix/>
          </a:blip>
          <a:stretch>
            <a:fillRect/>
          </a:stretch>
        </p:blipFill>
        <p:spPr>
          <a:xfrm>
            <a:off x="217550" y="1105351"/>
            <a:ext cx="4327276" cy="709950"/>
          </a:xfrm>
          <a:prstGeom prst="rect">
            <a:avLst/>
          </a:prstGeom>
          <a:noFill/>
          <a:ln>
            <a:noFill/>
          </a:ln>
        </p:spPr>
      </p:pic>
      <p:pic>
        <p:nvPicPr>
          <p:cNvPr id="787" name="Google Shape;787;g35634809ef1_0_312"/>
          <p:cNvPicPr preferRelativeResize="0"/>
          <p:nvPr/>
        </p:nvPicPr>
        <p:blipFill>
          <a:blip r:embed="rId4">
            <a:alphaModFix/>
          </a:blip>
          <a:stretch>
            <a:fillRect/>
          </a:stretch>
        </p:blipFill>
        <p:spPr>
          <a:xfrm>
            <a:off x="4680950" y="152400"/>
            <a:ext cx="2690176" cy="6102256"/>
          </a:xfrm>
          <a:prstGeom prst="rect">
            <a:avLst/>
          </a:prstGeom>
          <a:noFill/>
          <a:ln>
            <a:noFill/>
          </a:ln>
        </p:spPr>
      </p:pic>
      <p:pic>
        <p:nvPicPr>
          <p:cNvPr id="788" name="Google Shape;788;g35634809ef1_0_312"/>
          <p:cNvPicPr preferRelativeResize="0"/>
          <p:nvPr/>
        </p:nvPicPr>
        <p:blipFill>
          <a:blip r:embed="rId5">
            <a:alphaModFix/>
          </a:blip>
          <a:stretch>
            <a:fillRect/>
          </a:stretch>
        </p:blipFill>
        <p:spPr>
          <a:xfrm>
            <a:off x="7705351" y="1042525"/>
            <a:ext cx="4233000" cy="5125500"/>
          </a:xfrm>
          <a:prstGeom prst="rect">
            <a:avLst/>
          </a:prstGeom>
          <a:noFill/>
          <a:ln>
            <a:noFill/>
          </a:ln>
        </p:spPr>
      </p:pic>
      <p:sp>
        <p:nvSpPr>
          <p:cNvPr id="789" name="Google Shape;789;g35634809ef1_0_312"/>
          <p:cNvSpPr txBox="1"/>
          <p:nvPr/>
        </p:nvSpPr>
        <p:spPr>
          <a:xfrm>
            <a:off x="431675" y="2362025"/>
            <a:ext cx="384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https://www.ggp-i.org/form/accounts/register/</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g355afe60121_0_141"/>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62</a:t>
            </a:fld>
            <a:endParaRPr/>
          </a:p>
        </p:txBody>
      </p:sp>
      <p:pic>
        <p:nvPicPr>
          <p:cNvPr id="796" name="Google Shape;796;g355afe60121_0_141"/>
          <p:cNvPicPr preferRelativeResize="0"/>
          <p:nvPr/>
        </p:nvPicPr>
        <p:blipFill>
          <a:blip r:embed="rId3">
            <a:alphaModFix/>
          </a:blip>
          <a:stretch>
            <a:fillRect/>
          </a:stretch>
        </p:blipFill>
        <p:spPr>
          <a:xfrm>
            <a:off x="152400" y="761284"/>
            <a:ext cx="7523417" cy="5944317"/>
          </a:xfrm>
          <a:prstGeom prst="rect">
            <a:avLst/>
          </a:prstGeom>
          <a:noFill/>
          <a:ln>
            <a:noFill/>
          </a:ln>
        </p:spPr>
      </p:pic>
      <p:pic>
        <p:nvPicPr>
          <p:cNvPr id="797" name="Google Shape;797;g355afe60121_0_141"/>
          <p:cNvPicPr preferRelativeResize="0"/>
          <p:nvPr/>
        </p:nvPicPr>
        <p:blipFill>
          <a:blip r:embed="rId4">
            <a:alphaModFix/>
          </a:blip>
          <a:stretch>
            <a:fillRect/>
          </a:stretch>
        </p:blipFill>
        <p:spPr>
          <a:xfrm>
            <a:off x="7828217" y="761284"/>
            <a:ext cx="4211382" cy="633492"/>
          </a:xfrm>
          <a:prstGeom prst="rect">
            <a:avLst/>
          </a:prstGeom>
          <a:noFill/>
          <a:ln>
            <a:noFill/>
          </a:ln>
        </p:spPr>
      </p:pic>
      <p:pic>
        <p:nvPicPr>
          <p:cNvPr id="798" name="Google Shape;798;g355afe60121_0_141"/>
          <p:cNvPicPr preferRelativeResize="0"/>
          <p:nvPr/>
        </p:nvPicPr>
        <p:blipFill>
          <a:blip r:embed="rId5">
            <a:alphaModFix/>
          </a:blip>
          <a:stretch>
            <a:fillRect/>
          </a:stretch>
        </p:blipFill>
        <p:spPr>
          <a:xfrm>
            <a:off x="7476900" y="2894900"/>
            <a:ext cx="4423550" cy="9258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355afe60121_0_150"/>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63</a:t>
            </a:fld>
            <a:endParaRPr/>
          </a:p>
        </p:txBody>
      </p:sp>
      <p:pic>
        <p:nvPicPr>
          <p:cNvPr id="805" name="Google Shape;805;g355afe60121_0_150"/>
          <p:cNvPicPr preferRelativeResize="0"/>
          <p:nvPr/>
        </p:nvPicPr>
        <p:blipFill>
          <a:blip r:embed="rId3">
            <a:alphaModFix/>
          </a:blip>
          <a:stretch>
            <a:fillRect/>
          </a:stretch>
        </p:blipFill>
        <p:spPr>
          <a:xfrm>
            <a:off x="323850" y="141424"/>
            <a:ext cx="10802173" cy="6716574"/>
          </a:xfrm>
          <a:prstGeom prst="rect">
            <a:avLst/>
          </a:prstGeom>
          <a:noFill/>
          <a:ln>
            <a:noFill/>
          </a:ln>
        </p:spPr>
      </p:pic>
      <p:sp>
        <p:nvSpPr>
          <p:cNvPr id="806" name="Google Shape;806;g355afe60121_0_150"/>
          <p:cNvSpPr/>
          <p:nvPr/>
        </p:nvSpPr>
        <p:spPr>
          <a:xfrm rot="10800000" flipH="1">
            <a:off x="5601875" y="5597125"/>
            <a:ext cx="4470900" cy="14700"/>
          </a:xfrm>
          <a:prstGeom prst="roundRect">
            <a:avLst>
              <a:gd name="adj" fmla="val 16667"/>
            </a:avLst>
          </a:prstGeom>
          <a:noFill/>
          <a:ln w="38100" cap="flat" cmpd="sng">
            <a:solidFill>
              <a:srgbClr val="FF0000"/>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7" name="Google Shape;807;g355afe60121_0_150"/>
          <p:cNvSpPr/>
          <p:nvPr/>
        </p:nvSpPr>
        <p:spPr>
          <a:xfrm rot="10800000" flipH="1">
            <a:off x="2706275" y="5901925"/>
            <a:ext cx="4470900" cy="14700"/>
          </a:xfrm>
          <a:prstGeom prst="roundRect">
            <a:avLst>
              <a:gd name="adj" fmla="val 16667"/>
            </a:avLst>
          </a:prstGeom>
          <a:noFill/>
          <a:ln w="38100" cap="flat" cmpd="sng">
            <a:solidFill>
              <a:srgbClr val="FF0000"/>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8" name="Google Shape;808;g355afe60121_0_150"/>
          <p:cNvSpPr/>
          <p:nvPr/>
        </p:nvSpPr>
        <p:spPr>
          <a:xfrm rot="10800000" flipH="1">
            <a:off x="1585250" y="6206902"/>
            <a:ext cx="8171100" cy="14700"/>
          </a:xfrm>
          <a:prstGeom prst="roundRect">
            <a:avLst>
              <a:gd name="adj" fmla="val 0"/>
            </a:avLst>
          </a:prstGeom>
          <a:noFill/>
          <a:ln w="38100" cap="flat" cmpd="sng">
            <a:solidFill>
              <a:srgbClr val="FF0000"/>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9" name="Google Shape;809;g355afe60121_0_150"/>
          <p:cNvSpPr/>
          <p:nvPr/>
        </p:nvSpPr>
        <p:spPr>
          <a:xfrm rot="10800000" flipH="1">
            <a:off x="2020475" y="1917025"/>
            <a:ext cx="3070200" cy="37200"/>
          </a:xfrm>
          <a:prstGeom prst="roundRect">
            <a:avLst>
              <a:gd name="adj" fmla="val 50000"/>
            </a:avLst>
          </a:prstGeom>
          <a:noFill/>
          <a:ln w="38100" cap="flat" cmpd="sng">
            <a:solidFill>
              <a:srgbClr val="FF0000"/>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0" name="Google Shape;810;g355afe60121_0_150"/>
          <p:cNvSpPr/>
          <p:nvPr/>
        </p:nvSpPr>
        <p:spPr>
          <a:xfrm rot="10800000" flipH="1">
            <a:off x="1737650" y="4835302"/>
            <a:ext cx="8171100" cy="14700"/>
          </a:xfrm>
          <a:prstGeom prst="roundRect">
            <a:avLst>
              <a:gd name="adj" fmla="val 0"/>
            </a:avLst>
          </a:prstGeom>
          <a:noFill/>
          <a:ln w="38100" cap="flat" cmpd="sng">
            <a:solidFill>
              <a:srgbClr val="FF0000"/>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g355afe60121_0_49"/>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64</a:t>
            </a:fld>
            <a:endParaRPr/>
          </a:p>
        </p:txBody>
      </p:sp>
      <p:pic>
        <p:nvPicPr>
          <p:cNvPr id="817" name="Google Shape;817;g355afe60121_0_49"/>
          <p:cNvPicPr preferRelativeResize="0"/>
          <p:nvPr/>
        </p:nvPicPr>
        <p:blipFill>
          <a:blip r:embed="rId3">
            <a:alphaModFix/>
          </a:blip>
          <a:stretch>
            <a:fillRect/>
          </a:stretch>
        </p:blipFill>
        <p:spPr>
          <a:xfrm>
            <a:off x="152400" y="152400"/>
            <a:ext cx="6626324" cy="6705599"/>
          </a:xfrm>
          <a:prstGeom prst="rect">
            <a:avLst/>
          </a:prstGeom>
          <a:noFill/>
          <a:ln>
            <a:noFill/>
          </a:ln>
        </p:spPr>
      </p:pic>
      <p:pic>
        <p:nvPicPr>
          <p:cNvPr id="818" name="Google Shape;818;g355afe60121_0_49"/>
          <p:cNvPicPr preferRelativeResize="0"/>
          <p:nvPr/>
        </p:nvPicPr>
        <p:blipFill>
          <a:blip r:embed="rId4">
            <a:alphaModFix/>
          </a:blip>
          <a:stretch>
            <a:fillRect/>
          </a:stretch>
        </p:blipFill>
        <p:spPr>
          <a:xfrm>
            <a:off x="9210125" y="1970353"/>
            <a:ext cx="1243050" cy="20008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g355afe60121_0_42"/>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65</a:t>
            </a:fld>
            <a:endParaRPr/>
          </a:p>
        </p:txBody>
      </p:sp>
      <p:pic>
        <p:nvPicPr>
          <p:cNvPr id="825" name="Google Shape;825;g355afe60121_0_42">
            <a:hlinkClick r:id="rId3"/>
          </p:cNvPr>
          <p:cNvPicPr preferRelativeResize="0"/>
          <p:nvPr/>
        </p:nvPicPr>
        <p:blipFill>
          <a:blip r:embed="rId4">
            <a:alphaModFix/>
          </a:blip>
          <a:stretch>
            <a:fillRect/>
          </a:stretch>
        </p:blipFill>
        <p:spPr>
          <a:xfrm>
            <a:off x="4381200" y="121175"/>
            <a:ext cx="7108576" cy="1273575"/>
          </a:xfrm>
          <a:prstGeom prst="rect">
            <a:avLst/>
          </a:prstGeom>
          <a:noFill/>
          <a:ln>
            <a:noFill/>
          </a:ln>
        </p:spPr>
      </p:pic>
      <p:pic>
        <p:nvPicPr>
          <p:cNvPr id="826" name="Google Shape;826;g355afe60121_0_42"/>
          <p:cNvPicPr preferRelativeResize="0"/>
          <p:nvPr/>
        </p:nvPicPr>
        <p:blipFill>
          <a:blip r:embed="rId5">
            <a:alphaModFix/>
          </a:blip>
          <a:stretch>
            <a:fillRect/>
          </a:stretch>
        </p:blipFill>
        <p:spPr>
          <a:xfrm>
            <a:off x="337025" y="1147850"/>
            <a:ext cx="6853325" cy="5818250"/>
          </a:xfrm>
          <a:prstGeom prst="rect">
            <a:avLst/>
          </a:prstGeom>
          <a:noFill/>
          <a:ln>
            <a:noFill/>
          </a:ln>
        </p:spPr>
      </p:pic>
      <p:sp>
        <p:nvSpPr>
          <p:cNvPr id="827" name="Google Shape;827;g355afe60121_0_42"/>
          <p:cNvSpPr txBox="1"/>
          <p:nvPr/>
        </p:nvSpPr>
        <p:spPr>
          <a:xfrm>
            <a:off x="7797025" y="2445150"/>
            <a:ext cx="3547800" cy="12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“For whom is (1) university education; (2) having a job, (3) looking after the home/children more important?”</a:t>
            </a:r>
            <a:endParaRPr/>
          </a:p>
          <a:p>
            <a:pPr marL="0" lvl="0" indent="0" algn="l" rtl="0">
              <a:spcBef>
                <a:spcPts val="0"/>
              </a:spcBef>
              <a:spcAft>
                <a:spcPts val="0"/>
              </a:spcAft>
              <a:buNone/>
            </a:pPr>
            <a:endParaRPr/>
          </a:p>
          <a:p>
            <a:pPr marL="0" lvl="0" indent="0" algn="l" rtl="0">
              <a:spcBef>
                <a:spcPts val="0"/>
              </a:spcBef>
              <a:spcAft>
                <a:spcPts val="0"/>
              </a:spcAft>
              <a:buNone/>
            </a:pPr>
            <a:r>
              <a:rPr lang="en-GB"/>
              <a:t>Respondent aged 18-35.</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g35634809ef1_0_339"/>
          <p:cNvSpPr txBox="1">
            <a:spLocks noGrp="1"/>
          </p:cNvSpPr>
          <p:nvPr>
            <p:ph type="body" idx="1"/>
          </p:nvPr>
        </p:nvSpPr>
        <p:spPr>
          <a:xfrm>
            <a:off x="8975675" y="1248750"/>
            <a:ext cx="2492100" cy="754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4900"/>
              <a:t>Q&amp;A</a:t>
            </a:r>
            <a:endParaRPr sz="4900"/>
          </a:p>
        </p:txBody>
      </p:sp>
      <p:sp>
        <p:nvSpPr>
          <p:cNvPr id="834" name="Google Shape;834;g35634809ef1_0_339"/>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66</a:t>
            </a:fld>
            <a:endParaRPr/>
          </a:p>
        </p:txBody>
      </p:sp>
      <p:pic>
        <p:nvPicPr>
          <p:cNvPr id="835" name="Google Shape;835;g35634809ef1_0_339"/>
          <p:cNvPicPr preferRelativeResize="0"/>
          <p:nvPr/>
        </p:nvPicPr>
        <p:blipFill>
          <a:blip r:embed="rId3">
            <a:alphaModFix/>
          </a:blip>
          <a:stretch>
            <a:fillRect/>
          </a:stretch>
        </p:blipFill>
        <p:spPr>
          <a:xfrm>
            <a:off x="3377697" y="1036534"/>
            <a:ext cx="4784953" cy="478495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g355afe60121_0_215"/>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67</a:t>
            </a:fld>
            <a:endParaRPr/>
          </a:p>
        </p:txBody>
      </p:sp>
      <p:sp>
        <p:nvSpPr>
          <p:cNvPr id="842" name="Google Shape;842;g355afe60121_0_215"/>
          <p:cNvSpPr txBox="1"/>
          <p:nvPr/>
        </p:nvSpPr>
        <p:spPr>
          <a:xfrm>
            <a:off x="301350" y="1376675"/>
            <a:ext cx="11223600" cy="46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chemeClr val="dk1"/>
                </a:solidFill>
              </a:rPr>
              <a:t>✅ </a:t>
            </a:r>
            <a:r>
              <a:rPr lang="en-GB" sz="1800" b="1">
                <a:solidFill>
                  <a:schemeClr val="dk1"/>
                </a:solidFill>
              </a:rPr>
              <a:t>Understand Data Access Pathways</a:t>
            </a:r>
            <a:br>
              <a:rPr lang="en-GB" sz="1800" b="1">
                <a:solidFill>
                  <a:schemeClr val="dk1"/>
                </a:solidFill>
              </a:rPr>
            </a:br>
            <a:r>
              <a:rPr lang="en-GB" sz="1800">
                <a:solidFill>
                  <a:schemeClr val="dk1"/>
                </a:solidFill>
              </a:rPr>
              <a:t> Gain clarity on how to access existing survey data, including registration, approval, and download processes.</a:t>
            </a:r>
            <a:br>
              <a:rPr lang="en-GB" sz="1800">
                <a:solidFill>
                  <a:schemeClr val="dk1"/>
                </a:solidFill>
              </a:rPr>
            </a:br>
            <a:endParaRPr sz="1800">
              <a:solidFill>
                <a:schemeClr val="dk1"/>
              </a:solidFill>
            </a:endParaRPr>
          </a:p>
          <a:p>
            <a:pPr marL="0" lvl="0" indent="0" algn="l" rtl="0">
              <a:spcBef>
                <a:spcPts val="0"/>
              </a:spcBef>
              <a:spcAft>
                <a:spcPts val="0"/>
              </a:spcAft>
              <a:buNone/>
            </a:pPr>
            <a:r>
              <a:rPr lang="en-GB" sz="1800">
                <a:solidFill>
                  <a:schemeClr val="dk1"/>
                </a:solidFill>
              </a:rPr>
              <a:t>✅ </a:t>
            </a:r>
            <a:r>
              <a:rPr lang="en-GB" sz="1800" b="1">
                <a:solidFill>
                  <a:schemeClr val="dk1"/>
                </a:solidFill>
              </a:rPr>
              <a:t>Clarify Licensing Terms</a:t>
            </a:r>
            <a:br>
              <a:rPr lang="en-GB" sz="1800" b="1">
                <a:solidFill>
                  <a:schemeClr val="dk1"/>
                </a:solidFill>
              </a:rPr>
            </a:br>
            <a:r>
              <a:rPr lang="en-GB" sz="1800">
                <a:solidFill>
                  <a:schemeClr val="dk1"/>
                </a:solidFill>
              </a:rPr>
              <a:t> Know the specific licensing conditions and permissions for reusing data and accompanying documentation.</a:t>
            </a:r>
            <a:br>
              <a:rPr lang="en-GB" sz="1800">
                <a:solidFill>
                  <a:schemeClr val="dk1"/>
                </a:solidFill>
              </a:rPr>
            </a:br>
            <a:endParaRPr sz="1800">
              <a:solidFill>
                <a:schemeClr val="dk1"/>
              </a:solidFill>
            </a:endParaRPr>
          </a:p>
          <a:p>
            <a:pPr marL="0" lvl="0" indent="0" algn="l" rtl="0">
              <a:spcBef>
                <a:spcPts val="0"/>
              </a:spcBef>
              <a:spcAft>
                <a:spcPts val="0"/>
              </a:spcAft>
              <a:buNone/>
            </a:pPr>
            <a:r>
              <a:rPr lang="en-GB" sz="1800">
                <a:solidFill>
                  <a:schemeClr val="dk1"/>
                </a:solidFill>
              </a:rPr>
              <a:t>✅ </a:t>
            </a:r>
            <a:r>
              <a:rPr lang="en-GB" sz="1800" b="1">
                <a:solidFill>
                  <a:schemeClr val="dk1"/>
                </a:solidFill>
              </a:rPr>
              <a:t>Use Practical Guidance &amp; Resources</a:t>
            </a:r>
            <a:br>
              <a:rPr lang="en-GB" sz="1800" b="1">
                <a:solidFill>
                  <a:schemeClr val="dk1"/>
                </a:solidFill>
              </a:rPr>
            </a:br>
            <a:r>
              <a:rPr lang="en-GB" sz="1800">
                <a:solidFill>
                  <a:schemeClr val="dk1"/>
                </a:solidFill>
              </a:rPr>
              <a:t> Leverage existing tools, guides, and best practices to streamline data access and reuse.</a:t>
            </a:r>
            <a:br>
              <a:rPr lang="en-GB" sz="1800">
                <a:solidFill>
                  <a:schemeClr val="dk1"/>
                </a:solidFill>
              </a:rPr>
            </a:br>
            <a:endParaRPr sz="1800">
              <a:solidFill>
                <a:schemeClr val="dk1"/>
              </a:solidFill>
            </a:endParaRPr>
          </a:p>
          <a:p>
            <a:pPr marL="0" lvl="0" indent="0" algn="l" rtl="0">
              <a:spcBef>
                <a:spcPts val="0"/>
              </a:spcBef>
              <a:spcAft>
                <a:spcPts val="0"/>
              </a:spcAft>
              <a:buNone/>
            </a:pPr>
            <a:r>
              <a:rPr lang="en-GB" sz="1800">
                <a:solidFill>
                  <a:schemeClr val="dk1"/>
                </a:solidFill>
              </a:rPr>
              <a:t>✅ </a:t>
            </a:r>
            <a:r>
              <a:rPr lang="en-GB" sz="1800" b="1">
                <a:solidFill>
                  <a:schemeClr val="dk1"/>
                </a:solidFill>
              </a:rPr>
              <a:t>Build Confidence in Using Existing Data</a:t>
            </a:r>
            <a:br>
              <a:rPr lang="en-GB" sz="1800" b="1">
                <a:solidFill>
                  <a:schemeClr val="dk1"/>
                </a:solidFill>
              </a:rPr>
            </a:br>
            <a:r>
              <a:rPr lang="en-GB" sz="1800">
                <a:solidFill>
                  <a:schemeClr val="dk1"/>
                </a:solidFill>
              </a:rPr>
              <a:t> Strengthen your ability to evaluate and integrate high-quality, established datasets into your research.</a:t>
            </a:r>
            <a:br>
              <a:rPr lang="en-GB" sz="1800">
                <a:solidFill>
                  <a:schemeClr val="dk1"/>
                </a:solidFill>
              </a:rPr>
            </a:br>
            <a:endParaRPr sz="1800">
              <a:solidFill>
                <a:schemeClr val="dk1"/>
              </a:solidFill>
            </a:endParaRPr>
          </a:p>
          <a:p>
            <a:pPr marL="0" lvl="0" indent="0" algn="l" rtl="0">
              <a:spcBef>
                <a:spcPts val="0"/>
              </a:spcBef>
              <a:spcAft>
                <a:spcPts val="0"/>
              </a:spcAft>
              <a:buNone/>
            </a:pPr>
            <a:r>
              <a:rPr lang="en-GB" sz="1800">
                <a:solidFill>
                  <a:schemeClr val="dk1"/>
                </a:solidFill>
              </a:rPr>
              <a:t>✅ </a:t>
            </a:r>
            <a:r>
              <a:rPr lang="en-GB" sz="1800" b="1">
                <a:solidFill>
                  <a:schemeClr val="dk1"/>
                </a:solidFill>
              </a:rPr>
              <a:t>Navigate Research Requirements</a:t>
            </a:r>
            <a:br>
              <a:rPr lang="en-GB" sz="1800" b="1">
                <a:solidFill>
                  <a:schemeClr val="dk1"/>
                </a:solidFill>
              </a:rPr>
            </a:br>
            <a:r>
              <a:rPr lang="en-GB" sz="1800">
                <a:solidFill>
                  <a:schemeClr val="dk1"/>
                </a:solidFill>
              </a:rPr>
              <a:t> Learn whether a research ID is required and how to comply with institutional or dataset-specific access policies.</a:t>
            </a:r>
            <a:endParaRPr sz="1800">
              <a:solidFill>
                <a:schemeClr val="dk1"/>
              </a:solidFill>
            </a:endParaRPr>
          </a:p>
        </p:txBody>
      </p:sp>
      <p:sp>
        <p:nvSpPr>
          <p:cNvPr id="843" name="Google Shape;843;g355afe60121_0_215"/>
          <p:cNvSpPr txBox="1">
            <a:spLocks noGrp="1"/>
          </p:cNvSpPr>
          <p:nvPr>
            <p:ph type="title"/>
          </p:nvPr>
        </p:nvSpPr>
        <p:spPr>
          <a:xfrm>
            <a:off x="254025" y="805400"/>
            <a:ext cx="10893600" cy="529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2600"/>
              <a:t>Lessons Learned: Accessing Social Science Survey Data in Europe</a:t>
            </a:r>
            <a:endParaRPr sz="26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g355fd795aae_0_17"/>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68</a:t>
            </a:fld>
            <a:endParaRPr/>
          </a:p>
        </p:txBody>
      </p:sp>
      <p:pic>
        <p:nvPicPr>
          <p:cNvPr id="850" name="Google Shape;850;g355fd795aae_0_17"/>
          <p:cNvPicPr preferRelativeResize="0"/>
          <p:nvPr/>
        </p:nvPicPr>
        <p:blipFill>
          <a:blip r:embed="rId3">
            <a:alphaModFix/>
          </a:blip>
          <a:stretch>
            <a:fillRect/>
          </a:stretch>
        </p:blipFill>
        <p:spPr>
          <a:xfrm>
            <a:off x="152400" y="152400"/>
            <a:ext cx="7728541" cy="6553202"/>
          </a:xfrm>
          <a:prstGeom prst="rect">
            <a:avLst/>
          </a:prstGeom>
          <a:noFill/>
          <a:ln>
            <a:noFill/>
          </a:ln>
        </p:spPr>
      </p:pic>
      <p:pic>
        <p:nvPicPr>
          <p:cNvPr id="851" name="Google Shape;851;g355fd795aae_0_17"/>
          <p:cNvPicPr preferRelativeResize="0"/>
          <p:nvPr/>
        </p:nvPicPr>
        <p:blipFill>
          <a:blip r:embed="rId4">
            <a:alphaModFix/>
          </a:blip>
          <a:stretch>
            <a:fillRect/>
          </a:stretch>
        </p:blipFill>
        <p:spPr>
          <a:xfrm>
            <a:off x="9694916" y="867184"/>
            <a:ext cx="1733550" cy="1581150"/>
          </a:xfrm>
          <a:prstGeom prst="rect">
            <a:avLst/>
          </a:prstGeom>
          <a:noFill/>
          <a:ln>
            <a:noFill/>
          </a:ln>
        </p:spPr>
      </p:pic>
      <p:sp>
        <p:nvSpPr>
          <p:cNvPr id="852" name="Google Shape;852;g355fd795aae_0_17"/>
          <p:cNvSpPr txBox="1"/>
          <p:nvPr/>
        </p:nvSpPr>
        <p:spPr>
          <a:xfrm>
            <a:off x="8389250" y="3121200"/>
            <a:ext cx="3347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u="sng">
                <a:solidFill>
                  <a:schemeClr val="hlink"/>
                </a:solidFill>
                <a:hlinkClick r:id="rId5"/>
              </a:rPr>
              <a:t>https://infra4nextgen.com/i4ng-events/forthcoming-events/</a:t>
            </a:r>
            <a:r>
              <a:rPr lang="en-GB" sz="900"/>
              <a:t> </a:t>
            </a:r>
            <a:endParaRPr sz="900"/>
          </a:p>
        </p:txBody>
      </p:sp>
      <p:pic>
        <p:nvPicPr>
          <p:cNvPr id="853" name="Google Shape;853;g355fd795aae_0_17"/>
          <p:cNvPicPr preferRelativeResize="0"/>
          <p:nvPr/>
        </p:nvPicPr>
        <p:blipFill>
          <a:blip r:embed="rId6">
            <a:alphaModFix/>
          </a:blip>
          <a:stretch>
            <a:fillRect/>
          </a:stretch>
        </p:blipFill>
        <p:spPr>
          <a:xfrm>
            <a:off x="344555" y="2081750"/>
            <a:ext cx="5128825" cy="489839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858" name="Google Shape;858;p15"/>
          <p:cNvPicPr preferRelativeResize="0"/>
          <p:nvPr/>
        </p:nvPicPr>
        <p:blipFill rotWithShape="1">
          <a:blip r:embed="rId3">
            <a:alphaModFix/>
          </a:blip>
          <a:srcRect/>
          <a:stretch/>
        </p:blipFill>
        <p:spPr>
          <a:xfrm>
            <a:off x="8905" y="0"/>
            <a:ext cx="12190756" cy="6858000"/>
          </a:xfrm>
          <a:prstGeom prst="rect">
            <a:avLst/>
          </a:prstGeom>
          <a:noFill/>
          <a:ln>
            <a:noFill/>
          </a:ln>
        </p:spPr>
      </p:pic>
      <p:sp>
        <p:nvSpPr>
          <p:cNvPr id="859" name="Google Shape;859;p15"/>
          <p:cNvSpPr txBox="1"/>
          <p:nvPr/>
        </p:nvSpPr>
        <p:spPr>
          <a:xfrm>
            <a:off x="281597" y="1895200"/>
            <a:ext cx="7449600" cy="3813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200"/>
              <a:buFont typeface="Arial"/>
              <a:buNone/>
            </a:pPr>
            <a:r>
              <a:rPr lang="en-GB" sz="2200" b="1">
                <a:solidFill>
                  <a:schemeClr val="dk1"/>
                </a:solidFill>
                <a:latin typeface="Helvetica Neue"/>
                <a:ea typeface="Helvetica Neue"/>
                <a:cs typeface="Helvetica Neue"/>
                <a:sym typeface="Helvetica Neue"/>
              </a:rPr>
              <a:t>Contact</a:t>
            </a:r>
            <a:endParaRPr/>
          </a:p>
          <a:p>
            <a:pPr marL="0" marR="0" lvl="0" indent="542925" algn="l" rtl="0">
              <a:lnSpc>
                <a:spcPct val="150000"/>
              </a:lnSpc>
              <a:spcBef>
                <a:spcPts val="0"/>
              </a:spcBef>
              <a:spcAft>
                <a:spcPts val="0"/>
              </a:spcAft>
              <a:buClr>
                <a:schemeClr val="dk1"/>
              </a:buClr>
              <a:buSzPts val="2200"/>
              <a:buFont typeface="Arial"/>
              <a:buNone/>
            </a:pPr>
            <a:r>
              <a:rPr lang="en-GB" sz="2200" u="sng">
                <a:solidFill>
                  <a:schemeClr val="hlink"/>
                </a:solidFill>
                <a:latin typeface="Helvetica Neue"/>
                <a:ea typeface="Helvetica Neue"/>
                <a:cs typeface="Helvetica Neue"/>
                <a:sym typeface="Helvetica Neue"/>
                <a:hlinkClick r:id="rId4"/>
              </a:rPr>
              <a:t>sergeja.masten@fdv.uni-lj.si</a:t>
            </a:r>
            <a:r>
              <a:rPr lang="en-GB" sz="2200">
                <a:solidFill>
                  <a:schemeClr val="dk1"/>
                </a:solidFill>
                <a:latin typeface="Helvetica Neue"/>
                <a:ea typeface="Helvetica Neue"/>
                <a:cs typeface="Helvetica Neue"/>
                <a:sym typeface="Helvetica Neue"/>
              </a:rPr>
              <a:t>; </a:t>
            </a:r>
            <a:r>
              <a:rPr lang="en-GB" sz="2200" u="sng">
                <a:solidFill>
                  <a:schemeClr val="hlink"/>
                </a:solidFill>
                <a:latin typeface="Helvetica Neue"/>
                <a:ea typeface="Helvetica Neue"/>
                <a:cs typeface="Helvetica Neue"/>
                <a:sym typeface="Helvetica Neue"/>
                <a:hlinkClick r:id="rId5"/>
              </a:rPr>
              <a:t>irena.vipavc@fdv.uni-lj.si</a:t>
            </a:r>
            <a:r>
              <a:rPr lang="en-GB" sz="2200">
                <a:solidFill>
                  <a:schemeClr val="dk1"/>
                </a:solidFill>
                <a:latin typeface="Helvetica Neue"/>
                <a:ea typeface="Helvetica Neue"/>
                <a:cs typeface="Helvetica Neue"/>
                <a:sym typeface="Helvetica Neue"/>
              </a:rPr>
              <a:t> </a:t>
            </a:r>
            <a:endParaRPr/>
          </a:p>
          <a:p>
            <a:pPr marL="0" marR="0" lvl="0" indent="542925" algn="l" rtl="0">
              <a:lnSpc>
                <a:spcPct val="150000"/>
              </a:lnSpc>
              <a:spcBef>
                <a:spcPts val="0"/>
              </a:spcBef>
              <a:spcAft>
                <a:spcPts val="0"/>
              </a:spcAft>
              <a:buClr>
                <a:schemeClr val="dk1"/>
              </a:buClr>
              <a:buSzPts val="2200"/>
              <a:buFont typeface="Arial"/>
              <a:buNone/>
            </a:pPr>
            <a:r>
              <a:rPr lang="en-GB" sz="2200">
                <a:solidFill>
                  <a:schemeClr val="dk1"/>
                </a:solidFill>
                <a:latin typeface="Helvetica Neue"/>
                <a:ea typeface="Helvetica Neue"/>
                <a:cs typeface="Helvetica Neue"/>
                <a:sym typeface="Helvetica Neue"/>
              </a:rPr>
              <a:t>Infra4nextgen.com</a:t>
            </a:r>
            <a:endParaRPr sz="2200">
              <a:solidFill>
                <a:schemeClr val="dk1"/>
              </a:solidFill>
              <a:latin typeface="Helvetica Neue"/>
              <a:ea typeface="Helvetica Neue"/>
              <a:cs typeface="Helvetica Neue"/>
              <a:sym typeface="Helvetica Neue"/>
            </a:endParaRPr>
          </a:p>
          <a:p>
            <a:pPr marL="0" marR="0" lvl="0" indent="542925" algn="l" rtl="0">
              <a:lnSpc>
                <a:spcPct val="150000"/>
              </a:lnSpc>
              <a:spcBef>
                <a:spcPts val="0"/>
              </a:spcBef>
              <a:spcAft>
                <a:spcPts val="0"/>
              </a:spcAft>
              <a:buClr>
                <a:schemeClr val="dk1"/>
              </a:buClr>
              <a:buSzPts val="2200"/>
              <a:buFont typeface="Arial"/>
              <a:buNone/>
            </a:pPr>
            <a:r>
              <a:rPr lang="en-GB" sz="2200">
                <a:solidFill>
                  <a:schemeClr val="dk1"/>
                </a:solidFill>
                <a:latin typeface="Helvetica Neue"/>
                <a:ea typeface="Helvetica Neue"/>
                <a:cs typeface="Helvetica Neue"/>
                <a:sym typeface="Helvetica Neue"/>
              </a:rPr>
              <a:t>Arhiv.Druzboslovnih.Podatkov</a:t>
            </a:r>
            <a:endParaRPr/>
          </a:p>
          <a:p>
            <a:pPr marL="0" marR="0" lvl="0" indent="0" algn="l" rtl="0">
              <a:lnSpc>
                <a:spcPct val="150000"/>
              </a:lnSpc>
              <a:spcBef>
                <a:spcPts val="0"/>
              </a:spcBef>
              <a:spcAft>
                <a:spcPts val="0"/>
              </a:spcAft>
              <a:buClr>
                <a:schemeClr val="dk1"/>
              </a:buClr>
              <a:buSzPts val="2200"/>
              <a:buFont typeface="Arial"/>
              <a:buNone/>
            </a:pPr>
            <a:endParaRPr/>
          </a:p>
          <a:p>
            <a:pPr marL="0" marR="0" lvl="0" indent="0" algn="l" rtl="0">
              <a:lnSpc>
                <a:spcPct val="150000"/>
              </a:lnSpc>
              <a:spcBef>
                <a:spcPts val="0"/>
              </a:spcBef>
              <a:spcAft>
                <a:spcPts val="0"/>
              </a:spcAft>
              <a:buClr>
                <a:schemeClr val="dk1"/>
              </a:buClr>
              <a:buSzPts val="2200"/>
              <a:buFont typeface="Arial"/>
              <a:buNone/>
            </a:pPr>
            <a:endParaRPr/>
          </a:p>
        </p:txBody>
      </p:sp>
      <p:cxnSp>
        <p:nvCxnSpPr>
          <p:cNvPr id="860" name="Google Shape;860;p15"/>
          <p:cNvCxnSpPr/>
          <p:nvPr/>
        </p:nvCxnSpPr>
        <p:spPr>
          <a:xfrm>
            <a:off x="251792" y="6335987"/>
            <a:ext cx="11704982" cy="0"/>
          </a:xfrm>
          <a:prstGeom prst="straightConnector1">
            <a:avLst/>
          </a:prstGeom>
          <a:noFill/>
          <a:ln w="9525" cap="flat" cmpd="sng">
            <a:solidFill>
              <a:schemeClr val="dk1"/>
            </a:solidFill>
            <a:prstDash val="solid"/>
            <a:miter lim="800000"/>
            <a:headEnd type="none" w="sm" len="sm"/>
            <a:tailEnd type="none" w="sm" len="sm"/>
          </a:ln>
        </p:spPr>
      </p:cxnSp>
      <p:pic>
        <p:nvPicPr>
          <p:cNvPr id="861" name="Google Shape;861;p15"/>
          <p:cNvPicPr preferRelativeResize="0"/>
          <p:nvPr/>
        </p:nvPicPr>
        <p:blipFill rotWithShape="1">
          <a:blip r:embed="rId6">
            <a:alphaModFix/>
          </a:blip>
          <a:srcRect r="78106" b="91121"/>
          <a:stretch/>
        </p:blipFill>
        <p:spPr>
          <a:xfrm>
            <a:off x="8905" y="0"/>
            <a:ext cx="2668981" cy="608907"/>
          </a:xfrm>
          <a:prstGeom prst="rect">
            <a:avLst/>
          </a:prstGeom>
          <a:noFill/>
          <a:ln>
            <a:noFill/>
          </a:ln>
        </p:spPr>
      </p:pic>
      <p:pic>
        <p:nvPicPr>
          <p:cNvPr id="862" name="Google Shape;862;p15"/>
          <p:cNvPicPr preferRelativeResize="0"/>
          <p:nvPr/>
        </p:nvPicPr>
        <p:blipFill rotWithShape="1">
          <a:blip r:embed="rId7">
            <a:alphaModFix/>
          </a:blip>
          <a:srcRect b="83381"/>
          <a:stretch/>
        </p:blipFill>
        <p:spPr>
          <a:xfrm>
            <a:off x="390208" y="2570059"/>
            <a:ext cx="327009" cy="319228"/>
          </a:xfrm>
          <a:prstGeom prst="rect">
            <a:avLst/>
          </a:prstGeom>
          <a:noFill/>
          <a:ln>
            <a:noFill/>
          </a:ln>
        </p:spPr>
      </p:pic>
      <p:pic>
        <p:nvPicPr>
          <p:cNvPr id="863" name="Google Shape;863;p15"/>
          <p:cNvPicPr preferRelativeResize="0"/>
          <p:nvPr/>
        </p:nvPicPr>
        <p:blipFill rotWithShape="1">
          <a:blip r:embed="rId7">
            <a:alphaModFix/>
          </a:blip>
          <a:srcRect t="15775" b="67604"/>
          <a:stretch/>
        </p:blipFill>
        <p:spPr>
          <a:xfrm>
            <a:off x="390208" y="3009150"/>
            <a:ext cx="327009" cy="319229"/>
          </a:xfrm>
          <a:prstGeom prst="rect">
            <a:avLst/>
          </a:prstGeom>
          <a:noFill/>
          <a:ln>
            <a:noFill/>
          </a:ln>
        </p:spPr>
      </p:pic>
      <p:pic>
        <p:nvPicPr>
          <p:cNvPr id="864" name="Google Shape;864;p15"/>
          <p:cNvPicPr preferRelativeResize="0"/>
          <p:nvPr/>
        </p:nvPicPr>
        <p:blipFill rotWithShape="1">
          <a:blip r:embed="rId7">
            <a:alphaModFix/>
          </a:blip>
          <a:srcRect t="31834" b="51547"/>
          <a:stretch/>
        </p:blipFill>
        <p:spPr>
          <a:xfrm>
            <a:off x="390208" y="3483862"/>
            <a:ext cx="327009" cy="3192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35634809ef1_0_243"/>
          <p:cNvSpPr txBox="1">
            <a:spLocks noGrp="1"/>
          </p:cNvSpPr>
          <p:nvPr>
            <p:ph type="sldNum" idx="12"/>
          </p:nvPr>
        </p:nvSpPr>
        <p:spPr>
          <a:xfrm>
            <a:off x="9157252" y="243784"/>
            <a:ext cx="27432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7</a:t>
            </a:fld>
            <a:endParaRPr/>
          </a:p>
        </p:txBody>
      </p:sp>
      <p:sp>
        <p:nvSpPr>
          <p:cNvPr id="215" name="Google Shape;215;g35634809ef1_0_243"/>
          <p:cNvSpPr txBox="1">
            <a:spLocks noGrp="1"/>
          </p:cNvSpPr>
          <p:nvPr>
            <p:ph type="ftr" idx="11"/>
          </p:nvPr>
        </p:nvSpPr>
        <p:spPr>
          <a:xfrm>
            <a:off x="192156" y="6356350"/>
            <a:ext cx="41148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sp>
        <p:nvSpPr>
          <p:cNvPr id="216" name="Google Shape;216;g35634809ef1_0_243"/>
          <p:cNvSpPr/>
          <p:nvPr/>
        </p:nvSpPr>
        <p:spPr>
          <a:xfrm>
            <a:off x="396550" y="979800"/>
            <a:ext cx="11242500" cy="4819200"/>
          </a:xfrm>
          <a:prstGeom prst="rect">
            <a:avLst/>
          </a:prstGeom>
          <a:noFill/>
          <a:ln>
            <a:noFill/>
          </a:ln>
        </p:spPr>
        <p:txBody>
          <a:bodyPr spcFirstLastPara="1" wrap="square" lIns="91425" tIns="45700" rIns="91425" bIns="45700" anchor="t" anchorCtr="0">
            <a:noAutofit/>
          </a:bodyPr>
          <a:lstStyle/>
          <a:p>
            <a:pPr marL="3600" marR="0" lvl="0" indent="0" algn="l" rtl="0">
              <a:spcBef>
                <a:spcPts val="0"/>
              </a:spcBef>
              <a:spcAft>
                <a:spcPts val="0"/>
              </a:spcAft>
              <a:buNone/>
            </a:pPr>
            <a:r>
              <a:rPr lang="en-GB" sz="2400">
                <a:solidFill>
                  <a:schemeClr val="dk1"/>
                </a:solidFill>
              </a:rPr>
              <a:t>Based around EU youth policy and five key areas of NextGenEU recovery plan: </a:t>
            </a:r>
            <a:r>
              <a:rPr lang="en-GB" sz="2400" i="1">
                <a:solidFill>
                  <a:schemeClr val="dk1"/>
                </a:solidFill>
              </a:rPr>
              <a:t>Make it </a:t>
            </a:r>
            <a:r>
              <a:rPr lang="en-GB" sz="2800" b="1">
                <a:solidFill>
                  <a:srgbClr val="67B42E"/>
                </a:solidFill>
              </a:rPr>
              <a:t>Green</a:t>
            </a:r>
            <a:r>
              <a:rPr lang="en-GB" sz="2400">
                <a:solidFill>
                  <a:schemeClr val="dk1"/>
                </a:solidFill>
              </a:rPr>
              <a:t>;</a:t>
            </a:r>
            <a:r>
              <a:rPr lang="en-GB" sz="2400" i="1">
                <a:solidFill>
                  <a:schemeClr val="dk1"/>
                </a:solidFill>
              </a:rPr>
              <a:t> Make it</a:t>
            </a:r>
            <a:r>
              <a:rPr lang="en-GB" sz="2800" b="1">
                <a:solidFill>
                  <a:srgbClr val="E7276A"/>
                </a:solidFill>
              </a:rPr>
              <a:t> Digital</a:t>
            </a:r>
            <a:r>
              <a:rPr lang="en-GB" sz="2400">
                <a:solidFill>
                  <a:schemeClr val="dk1"/>
                </a:solidFill>
              </a:rPr>
              <a:t>;</a:t>
            </a:r>
            <a:r>
              <a:rPr lang="en-GB" sz="2400" i="1">
                <a:solidFill>
                  <a:schemeClr val="dk1"/>
                </a:solidFill>
              </a:rPr>
              <a:t> Make it </a:t>
            </a:r>
            <a:r>
              <a:rPr lang="en-GB" sz="2800" b="1">
                <a:solidFill>
                  <a:srgbClr val="6BC6D9"/>
                </a:solidFill>
              </a:rPr>
              <a:t>Healthy</a:t>
            </a:r>
            <a:r>
              <a:rPr lang="en-GB" sz="2400">
                <a:solidFill>
                  <a:schemeClr val="dk1"/>
                </a:solidFill>
              </a:rPr>
              <a:t>;</a:t>
            </a:r>
            <a:r>
              <a:rPr lang="en-GB" sz="2400" i="1">
                <a:solidFill>
                  <a:schemeClr val="dk1"/>
                </a:solidFill>
              </a:rPr>
              <a:t> Make it</a:t>
            </a:r>
            <a:r>
              <a:rPr lang="en-GB" sz="2800" b="1">
                <a:solidFill>
                  <a:srgbClr val="1F4B9C"/>
                </a:solidFill>
              </a:rPr>
              <a:t> Strong</a:t>
            </a:r>
            <a:r>
              <a:rPr lang="en-GB" sz="2400">
                <a:solidFill>
                  <a:schemeClr val="dk1"/>
                </a:solidFill>
              </a:rPr>
              <a:t>; and </a:t>
            </a:r>
            <a:r>
              <a:rPr lang="en-GB" sz="2400" i="1">
                <a:solidFill>
                  <a:schemeClr val="dk1"/>
                </a:solidFill>
              </a:rPr>
              <a:t>Make it </a:t>
            </a:r>
            <a:r>
              <a:rPr lang="en-GB" sz="2800" b="1">
                <a:solidFill>
                  <a:srgbClr val="FFED00"/>
                </a:solidFill>
              </a:rPr>
              <a:t>Equal</a:t>
            </a:r>
            <a:endParaRPr u="sng"/>
          </a:p>
          <a:p>
            <a:pPr marL="289350" marR="0" lvl="0" indent="-137160" algn="l" rtl="0">
              <a:spcBef>
                <a:spcPts val="600"/>
              </a:spcBef>
              <a:spcAft>
                <a:spcPts val="0"/>
              </a:spcAft>
              <a:buClr>
                <a:srgbClr val="A5A5A5"/>
              </a:buClr>
              <a:buSzPts val="2340"/>
              <a:buFont typeface="Arial"/>
              <a:buNone/>
            </a:pPr>
            <a:endParaRPr sz="1600">
              <a:solidFill>
                <a:schemeClr val="dk1"/>
              </a:solidFill>
            </a:endParaRPr>
          </a:p>
          <a:p>
            <a:pPr marL="289350" marR="0" lvl="0" indent="-298450" algn="l" rtl="0">
              <a:spcBef>
                <a:spcPts val="600"/>
              </a:spcBef>
              <a:spcAft>
                <a:spcPts val="0"/>
              </a:spcAft>
              <a:buClr>
                <a:srgbClr val="A5A5A5"/>
              </a:buClr>
              <a:buSzPts val="2540"/>
              <a:buChar char="•"/>
            </a:pPr>
            <a:endParaRPr sz="1600"/>
          </a:p>
        </p:txBody>
      </p:sp>
      <p:sp>
        <p:nvSpPr>
          <p:cNvPr id="217" name="Google Shape;217;g35634809ef1_0_243"/>
          <p:cNvSpPr txBox="1"/>
          <p:nvPr/>
        </p:nvSpPr>
        <p:spPr>
          <a:xfrm>
            <a:off x="3109124" y="414825"/>
            <a:ext cx="7778700" cy="619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Helvetica Neue"/>
              <a:buNone/>
            </a:pPr>
            <a:r>
              <a:rPr lang="en-GB" sz="2800" b="1">
                <a:solidFill>
                  <a:schemeClr val="dk1"/>
                </a:solidFill>
              </a:rPr>
              <a:t>Infra4NextGen: Outputs</a:t>
            </a:r>
            <a:endParaRPr sz="2800" b="1">
              <a:solidFill>
                <a:schemeClr val="dk1"/>
              </a:solidFill>
            </a:endParaRPr>
          </a:p>
        </p:txBody>
      </p:sp>
      <p:pic>
        <p:nvPicPr>
          <p:cNvPr id="218" name="Google Shape;218;g35634809ef1_0_243"/>
          <p:cNvPicPr preferRelativeResize="0"/>
          <p:nvPr/>
        </p:nvPicPr>
        <p:blipFill>
          <a:blip r:embed="rId3">
            <a:alphaModFix/>
          </a:blip>
          <a:stretch>
            <a:fillRect/>
          </a:stretch>
        </p:blipFill>
        <p:spPr>
          <a:xfrm>
            <a:off x="396552" y="2180625"/>
            <a:ext cx="9870624" cy="41757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35634809ef1_0_287"/>
          <p:cNvSpPr txBox="1">
            <a:spLocks noGrp="1"/>
          </p:cNvSpPr>
          <p:nvPr>
            <p:ph type="sldNum" idx="12"/>
          </p:nvPr>
        </p:nvSpPr>
        <p:spPr>
          <a:xfrm>
            <a:off x="9157252" y="243784"/>
            <a:ext cx="27432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8</a:t>
            </a:fld>
            <a:endParaRPr/>
          </a:p>
        </p:txBody>
      </p:sp>
      <p:pic>
        <p:nvPicPr>
          <p:cNvPr id="225" name="Google Shape;225;g35634809ef1_0_287"/>
          <p:cNvPicPr preferRelativeResize="0"/>
          <p:nvPr/>
        </p:nvPicPr>
        <p:blipFill>
          <a:blip r:embed="rId3">
            <a:alphaModFix/>
          </a:blip>
          <a:stretch>
            <a:fillRect/>
          </a:stretch>
        </p:blipFill>
        <p:spPr>
          <a:xfrm>
            <a:off x="184975" y="243784"/>
            <a:ext cx="9872466" cy="5944315"/>
          </a:xfrm>
          <a:prstGeom prst="rect">
            <a:avLst/>
          </a:prstGeom>
          <a:noFill/>
          <a:ln>
            <a:noFill/>
          </a:ln>
        </p:spPr>
      </p:pic>
      <p:pic>
        <p:nvPicPr>
          <p:cNvPr id="226" name="Google Shape;226;g35634809ef1_0_287"/>
          <p:cNvPicPr preferRelativeResize="0"/>
          <p:nvPr/>
        </p:nvPicPr>
        <p:blipFill>
          <a:blip r:embed="rId4">
            <a:alphaModFix/>
          </a:blip>
          <a:stretch>
            <a:fillRect/>
          </a:stretch>
        </p:blipFill>
        <p:spPr>
          <a:xfrm>
            <a:off x="10177266" y="761284"/>
            <a:ext cx="1862334" cy="656765"/>
          </a:xfrm>
          <a:prstGeom prst="rect">
            <a:avLst/>
          </a:prstGeom>
          <a:noFill/>
          <a:ln>
            <a:noFill/>
          </a:ln>
        </p:spPr>
      </p:pic>
      <p:sp>
        <p:nvSpPr>
          <p:cNvPr id="227" name="Google Shape;227;g35634809ef1_0_287"/>
          <p:cNvSpPr txBox="1"/>
          <p:nvPr/>
        </p:nvSpPr>
        <p:spPr>
          <a:xfrm>
            <a:off x="10132250" y="1523100"/>
            <a:ext cx="18732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Sneak preview of the tool.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35634809ef1_0_250"/>
          <p:cNvSpPr txBox="1">
            <a:spLocks noGrp="1"/>
          </p:cNvSpPr>
          <p:nvPr>
            <p:ph type="sldNum" idx="12"/>
          </p:nvPr>
        </p:nvSpPr>
        <p:spPr>
          <a:xfrm>
            <a:off x="9157252" y="243784"/>
            <a:ext cx="27432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9</a:t>
            </a:fld>
            <a:endParaRPr/>
          </a:p>
        </p:txBody>
      </p:sp>
      <p:sp>
        <p:nvSpPr>
          <p:cNvPr id="233" name="Google Shape;233;g35634809ef1_0_250"/>
          <p:cNvSpPr txBox="1">
            <a:spLocks noGrp="1"/>
          </p:cNvSpPr>
          <p:nvPr>
            <p:ph type="ftr" idx="11"/>
          </p:nvPr>
        </p:nvSpPr>
        <p:spPr>
          <a:xfrm>
            <a:off x="192156" y="6356350"/>
            <a:ext cx="41148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infra4nextgen.com</a:t>
            </a:r>
            <a:endParaRPr/>
          </a:p>
        </p:txBody>
      </p:sp>
      <p:sp>
        <p:nvSpPr>
          <p:cNvPr id="234" name="Google Shape;234;g35634809ef1_0_250"/>
          <p:cNvSpPr txBox="1"/>
          <p:nvPr/>
        </p:nvSpPr>
        <p:spPr>
          <a:xfrm>
            <a:off x="528172" y="1089763"/>
            <a:ext cx="10059900" cy="619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Helvetica Neue"/>
              <a:buNone/>
            </a:pPr>
            <a:r>
              <a:rPr lang="en-GB" sz="2800" b="1">
                <a:solidFill>
                  <a:schemeClr val="dk1"/>
                </a:solidFill>
              </a:rPr>
              <a:t>CROss-National Online Survey 3 (CRONOS-3) Panel</a:t>
            </a:r>
            <a:endParaRPr/>
          </a:p>
        </p:txBody>
      </p:sp>
      <p:sp>
        <p:nvSpPr>
          <p:cNvPr id="235" name="Google Shape;235;g35634809ef1_0_250"/>
          <p:cNvSpPr/>
          <p:nvPr/>
        </p:nvSpPr>
        <p:spPr>
          <a:xfrm>
            <a:off x="528175" y="1843950"/>
            <a:ext cx="9737400" cy="3645600"/>
          </a:xfrm>
          <a:prstGeom prst="rect">
            <a:avLst/>
          </a:prstGeom>
          <a:noFill/>
          <a:ln>
            <a:noFill/>
          </a:ln>
        </p:spPr>
        <p:txBody>
          <a:bodyPr spcFirstLastPara="1" wrap="square" lIns="91425" tIns="45700" rIns="91425" bIns="45700" anchor="t" anchorCtr="0">
            <a:noAutofit/>
          </a:bodyPr>
          <a:lstStyle/>
          <a:p>
            <a:pPr marL="289350" marR="0" lvl="0" indent="-298450" algn="l" rtl="0">
              <a:spcBef>
                <a:spcPts val="0"/>
              </a:spcBef>
              <a:spcAft>
                <a:spcPts val="0"/>
              </a:spcAft>
              <a:buClr>
                <a:srgbClr val="A5A5A5"/>
              </a:buClr>
              <a:buSzPts val="2540"/>
              <a:buChar char="•"/>
            </a:pPr>
            <a:r>
              <a:rPr lang="en-GB" sz="2000">
                <a:solidFill>
                  <a:schemeClr val="dk1"/>
                </a:solidFill>
              </a:rPr>
              <a:t>Part of Infra4NextGen project</a:t>
            </a:r>
            <a:endParaRPr sz="1600"/>
          </a:p>
          <a:p>
            <a:pPr marL="289350" marR="0" lvl="0" indent="-298450" algn="l" rtl="0">
              <a:spcBef>
                <a:spcPts val="600"/>
              </a:spcBef>
              <a:spcAft>
                <a:spcPts val="0"/>
              </a:spcAft>
              <a:buClr>
                <a:srgbClr val="A5A5A5"/>
              </a:buClr>
              <a:buSzPts val="2540"/>
              <a:buChar char="•"/>
            </a:pPr>
            <a:r>
              <a:rPr lang="en-GB" sz="2000">
                <a:solidFill>
                  <a:schemeClr val="dk1"/>
                </a:solidFill>
              </a:rPr>
              <a:t>Five waves of 90 questions (18 per wave for each NextGenEU area)</a:t>
            </a:r>
            <a:endParaRPr sz="1600"/>
          </a:p>
          <a:p>
            <a:pPr marL="289350" marR="0" lvl="0" indent="-298450" algn="l" rtl="0">
              <a:spcBef>
                <a:spcPts val="600"/>
              </a:spcBef>
              <a:spcAft>
                <a:spcPts val="0"/>
              </a:spcAft>
              <a:buClr>
                <a:srgbClr val="A5A5A5"/>
              </a:buClr>
              <a:buSzPts val="2540"/>
              <a:buChar char="•"/>
            </a:pPr>
            <a:r>
              <a:rPr lang="en-GB" sz="2000">
                <a:solidFill>
                  <a:schemeClr val="dk1"/>
                </a:solidFill>
              </a:rPr>
              <a:t>Questions developed by ESS and subject area experts</a:t>
            </a:r>
            <a:endParaRPr sz="1600"/>
          </a:p>
          <a:p>
            <a:pPr marL="289350" marR="0" lvl="0" indent="-298450" algn="l" rtl="0">
              <a:spcBef>
                <a:spcPts val="600"/>
              </a:spcBef>
              <a:spcAft>
                <a:spcPts val="0"/>
              </a:spcAft>
              <a:buClr>
                <a:srgbClr val="A5A5A5"/>
              </a:buClr>
              <a:buSzPts val="2540"/>
              <a:buChar char="•"/>
            </a:pPr>
            <a:r>
              <a:rPr lang="en-GB" sz="2000">
                <a:solidFill>
                  <a:schemeClr val="dk1"/>
                </a:solidFill>
              </a:rPr>
              <a:t>Recruitment from R10 and R11 main stage ESS interviews</a:t>
            </a:r>
            <a:endParaRPr sz="1600"/>
          </a:p>
          <a:p>
            <a:pPr marL="289350" marR="0" lvl="0" indent="-298450" algn="l" rtl="0">
              <a:spcBef>
                <a:spcPts val="600"/>
              </a:spcBef>
              <a:spcAft>
                <a:spcPts val="0"/>
              </a:spcAft>
              <a:buClr>
                <a:srgbClr val="A5A5A5"/>
              </a:buClr>
              <a:buSzPts val="2540"/>
              <a:buChar char="•"/>
            </a:pPr>
            <a:r>
              <a:rPr lang="en-GB" sz="2000">
                <a:solidFill>
                  <a:schemeClr val="dk1"/>
                </a:solidFill>
              </a:rPr>
              <a:t>Fielded in 11 countries (Austria, Belgium, Czechia, Finland, France, Hungary, Iceland, Poland, Portugal, Slovenia and the United Kingdom)</a:t>
            </a:r>
            <a:endParaRPr sz="1600"/>
          </a:p>
          <a:p>
            <a:pPr marL="289350" marR="0" lvl="0" indent="-298450" algn="l" rtl="0">
              <a:spcBef>
                <a:spcPts val="600"/>
              </a:spcBef>
              <a:spcAft>
                <a:spcPts val="0"/>
              </a:spcAft>
              <a:buClr>
                <a:srgbClr val="A5A5A5"/>
              </a:buClr>
              <a:buSzPts val="2540"/>
              <a:buChar char="•"/>
            </a:pPr>
            <a:r>
              <a:rPr lang="en-GB" sz="2000">
                <a:solidFill>
                  <a:schemeClr val="dk1"/>
                </a:solidFill>
              </a:rPr>
              <a:t>First wave in September 2024</a:t>
            </a:r>
            <a:endParaRPr sz="1600"/>
          </a:p>
          <a:p>
            <a:pPr marL="289350" marR="0" lvl="0" indent="-298450" algn="l" rtl="0">
              <a:spcBef>
                <a:spcPts val="600"/>
              </a:spcBef>
              <a:spcAft>
                <a:spcPts val="0"/>
              </a:spcAft>
              <a:buClr>
                <a:srgbClr val="A5A5A5"/>
              </a:buClr>
              <a:buSzPts val="2540"/>
              <a:buChar char="•"/>
            </a:pPr>
            <a:r>
              <a:rPr lang="en-GB" sz="2000">
                <a:solidFill>
                  <a:schemeClr val="dk1"/>
                </a:solidFill>
              </a:rPr>
              <a:t>Data will be analysed alongside existing data for a series of policy briefs</a:t>
            </a:r>
            <a:endParaRPr sz="16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3206</Words>
  <Application>Microsoft Office PowerPoint</Application>
  <PresentationFormat>Widescreen</PresentationFormat>
  <Paragraphs>413</Paragraphs>
  <Slides>69</Slides>
  <Notes>69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69</vt:i4>
      </vt:variant>
    </vt:vector>
  </HeadingPairs>
  <TitlesOfParts>
    <vt:vector size="76" baseType="lpstr">
      <vt:lpstr>Helvetica Neue</vt:lpstr>
      <vt:lpstr>Inter</vt:lpstr>
      <vt:lpstr>Arial</vt:lpstr>
      <vt:lpstr>Calibri</vt:lpstr>
      <vt:lpstr>Bitter SemiBold</vt:lpstr>
      <vt:lpstr>Office Theme</vt:lpstr>
      <vt:lpstr>Office Theme</vt:lpstr>
      <vt:lpstr>PowerPoint Presentation</vt:lpstr>
      <vt:lpstr>Welcome and housekeeping 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Goals of this webinar</vt:lpstr>
      <vt:lpstr>European social science research programmes in focus</vt:lpstr>
      <vt:lpstr>Established European SS Research Programmes: ESS &amp; CRONOS   </vt:lpstr>
      <vt:lpstr>European Social Survey  (ESS) 2002-2023</vt:lpstr>
      <vt:lpstr>ESS participating countries by rounds (ESS11 - 31 countries)</vt:lpstr>
      <vt:lpstr>ESS datasets &amp; documentation – ESS DATA PORTAL</vt:lpstr>
      <vt:lpstr>ESS datasets &amp; documentation – ESS DATA PORTAL</vt:lpstr>
      <vt:lpstr>ESS datasets &amp; documentation – ESS DATA PORTAL</vt:lpstr>
      <vt:lpstr>ESS Datafile Builder</vt:lpstr>
      <vt:lpstr>ESS datasets &amp; documentation – ESS DATA PORTAL Let’s go back to browse by round …</vt:lpstr>
      <vt:lpstr>ESS 11 documentation </vt:lpstr>
      <vt:lpstr>ESS 11 -  Datafiles</vt:lpstr>
      <vt:lpstr>ESS 11 -  Questions/Variables</vt:lpstr>
      <vt:lpstr>ESS 11 -  Questions/Variables</vt:lpstr>
      <vt:lpstr>ESS 11 -  Questions/Variables</vt:lpstr>
      <vt:lpstr>REGISTRATION/LOGIN to GET ESS DATA IS REQUIRED </vt:lpstr>
      <vt:lpstr>ESS Data &amp; Documentation ACCESS &amp; LICENCES</vt:lpstr>
      <vt:lpstr>ESS Data &amp; Documentation CITATION</vt:lpstr>
      <vt:lpstr>PowerPoint Presentation</vt:lpstr>
      <vt:lpstr>CROss-National Online Survey  (CRONOS) - part of ESS</vt:lpstr>
      <vt:lpstr>CROss-National Online Survey (CRONOS)</vt:lpstr>
      <vt:lpstr>CROss-National  Online Survey   (CRONOS) </vt:lpstr>
      <vt:lpstr>CROss-National  Online Survey   (CRONOS) </vt:lpstr>
      <vt:lpstr>CROss-National  Online Survey   (CRONOS) </vt:lpstr>
      <vt:lpstr>CROss-National  Online Survey   (CRONOS) </vt:lpstr>
      <vt:lpstr>CROss-National Online Survey  (CRONOS) </vt:lpstr>
      <vt:lpstr>CRONOS DATA &amp; DOCUMENTATION CITATION</vt:lpstr>
      <vt:lpstr>European Values Survey (EVS)</vt:lpstr>
      <vt:lpstr>European VAlues Study (EVS) Overview</vt:lpstr>
      <vt:lpstr>European  Values  Study (EVS) Overview</vt:lpstr>
      <vt:lpstr>European  Values  Study (EVS) Overview</vt:lpstr>
      <vt:lpstr>European Values Study (EVS) DATA on GESIS SEARCH</vt:lpstr>
      <vt:lpstr>EVS  DATA  ACCESS on GESIS SEARCH </vt:lpstr>
      <vt:lpstr>EVS DATA  ACCESS on  GESIS SEARCH  - Login/registration </vt:lpstr>
      <vt:lpstr>EVS DATA CITATION </vt:lpstr>
      <vt:lpstr>European  Values  Study (EVS) </vt:lpstr>
      <vt:lpstr>About GGS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 Accessing Social Science Survey Data in Europe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andy@jacksonbone.com</dc:creator>
  <cp:lastModifiedBy>Vipavc Brvar, Irena</cp:lastModifiedBy>
  <cp:revision>1</cp:revision>
  <dcterms:created xsi:type="dcterms:W3CDTF">2024-06-07T11:07:07Z</dcterms:created>
  <dcterms:modified xsi:type="dcterms:W3CDTF">2025-05-12T20:38:45Z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6c24981-b6df-48f8-949b-0896357b9b03_Enabled">
    <vt:lpwstr>true</vt:lpwstr>
  </property>
  <property fmtid="{D5CDD505-2E9C-101B-9397-08002B2CF9AE}" pid="3" name="MSIP_Label_06c24981-b6df-48f8-949b-0896357b9b03_SetDate">
    <vt:lpwstr>2024-06-12T10:59:22Z</vt:lpwstr>
  </property>
  <property fmtid="{D5CDD505-2E9C-101B-9397-08002B2CF9AE}" pid="4" name="MSIP_Label_06c24981-b6df-48f8-949b-0896357b9b03_Method">
    <vt:lpwstr>Privileged</vt:lpwstr>
  </property>
  <property fmtid="{D5CDD505-2E9C-101B-9397-08002B2CF9AE}" pid="5" name="MSIP_Label_06c24981-b6df-48f8-949b-0896357b9b03_Name">
    <vt:lpwstr>Official</vt:lpwstr>
  </property>
  <property fmtid="{D5CDD505-2E9C-101B-9397-08002B2CF9AE}" pid="6" name="MSIP_Label_06c24981-b6df-48f8-949b-0896357b9b03_SiteId">
    <vt:lpwstr>dd615949-5bd0-4da0-ac52-28ef8d336373</vt:lpwstr>
  </property>
  <property fmtid="{D5CDD505-2E9C-101B-9397-08002B2CF9AE}" pid="7" name="MSIP_Label_06c24981-b6df-48f8-949b-0896357b9b03_ActionId">
    <vt:lpwstr>a5a3757f-2443-4952-8980-05f2d26b8a8b</vt:lpwstr>
  </property>
  <property fmtid="{D5CDD505-2E9C-101B-9397-08002B2CF9AE}" pid="8" name="MSIP_Label_06c24981-b6df-48f8-949b-0896357b9b03_ContentBits">
    <vt:lpwstr>0</vt:lpwstr>
  </property>
  <property fmtid="{D5CDD505-2E9C-101B-9397-08002B2CF9AE}" pid="9" name="ContentTypeId">
    <vt:lpwstr>0x010100714009F4EE5E9641B21CEF3DF2FDE600</vt:lpwstr>
  </property>
  <property fmtid="{D5CDD505-2E9C-101B-9397-08002B2CF9AE}" pid="10" name="MediaServiceImageTags">
    <vt:lpwstr/>
  </property>
</Properties>
</file>